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31"/>
  </p:handoutMasterIdLst>
  <p:sldIdLst>
    <p:sldId id="256" r:id="rId4"/>
    <p:sldId id="262" r:id="rId5"/>
    <p:sldId id="261" r:id="rId6"/>
    <p:sldId id="296" r:id="rId7"/>
    <p:sldId id="297" r:id="rId8"/>
    <p:sldId id="315" r:id="rId9"/>
    <p:sldId id="298" r:id="rId10"/>
    <p:sldId id="316" r:id="rId11"/>
    <p:sldId id="307" r:id="rId12"/>
    <p:sldId id="317" r:id="rId13"/>
    <p:sldId id="325" r:id="rId14"/>
    <p:sldId id="326" r:id="rId15"/>
    <p:sldId id="318" r:id="rId16"/>
    <p:sldId id="320" r:id="rId17"/>
    <p:sldId id="321" r:id="rId18"/>
    <p:sldId id="308" r:id="rId19"/>
    <p:sldId id="322" r:id="rId20"/>
    <p:sldId id="324" r:id="rId21"/>
    <p:sldId id="323" r:id="rId22"/>
    <p:sldId id="332" r:id="rId23"/>
    <p:sldId id="333" r:id="rId24"/>
    <p:sldId id="334" r:id="rId25"/>
    <p:sldId id="335" r:id="rId26"/>
    <p:sldId id="336" r:id="rId27"/>
    <p:sldId id="311" r:id="rId28"/>
    <p:sldId id="327" r:id="rId29"/>
    <p:sldId id="331" r:id="rId3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autoAdjust="0"/>
    <p:restoredTop sz="94660"/>
  </p:normalViewPr>
  <p:slideViewPr>
    <p:cSldViewPr snapToGrid="0">
      <p:cViewPr varScale="1">
        <p:scale>
          <a:sx n="86" d="100"/>
          <a:sy n="86" d="100"/>
        </p:scale>
        <p:origin x="586" y="67"/>
      </p:cViewPr>
      <p:guideLst>
        <p:guide orient="horz" pos="2424"/>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106BAE1-9D62-4BE2-92F5-13516D7B163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C3F7C2-615E-4315-8EAC-FA55AC9897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69F105-A747-4149-8D18-634112D74862}" type="datetimeFigureOut">
              <a:rPr lang="en-US" smtClean="0"/>
              <a:t>11/12/2021</a:t>
            </a:fld>
            <a:endParaRPr lang="en-US"/>
          </a:p>
        </p:txBody>
      </p:sp>
      <p:sp>
        <p:nvSpPr>
          <p:cNvPr id="4" name="Footer Placeholder 3">
            <a:extLst>
              <a:ext uri="{FF2B5EF4-FFF2-40B4-BE49-F238E27FC236}">
                <a16:creationId xmlns:a16="http://schemas.microsoft.com/office/drawing/2014/main" id="{34143403-C63A-4BA5-B6D3-425E92F0249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A4DABD-501E-4B8E-B807-AC2FA85FB5F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8A0813-E8DC-4927-8006-DB2DC4539EE0}" type="slidenum">
              <a:rPr lang="en-US" smtClean="0"/>
              <a:t>‹#›</a:t>
            </a:fld>
            <a:endParaRPr lang="en-US"/>
          </a:p>
        </p:txBody>
      </p:sp>
    </p:spTree>
    <p:extLst>
      <p:ext uri="{BB962C8B-B14F-4D97-AF65-F5344CB8AC3E}">
        <p14:creationId xmlns:p14="http://schemas.microsoft.com/office/powerpoint/2010/main" val="40261664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5638800" cy="6858000"/>
          </a:xfrm>
          <a:prstGeom prst="rect">
            <a:avLst/>
          </a:prstGeom>
          <a:solidFill>
            <a:schemeClr val="bg1">
              <a:lumMod val="95000"/>
            </a:schemeClr>
          </a:solidFill>
          <a:ln w="152400">
            <a:noFill/>
          </a:ln>
          <a:effectLst/>
        </p:spPr>
        <p:txBody>
          <a:bodyPr lIns="365760" anchor="ctr"/>
          <a:lstStyle>
            <a:lvl1pPr marL="0" indent="0" algn="l">
              <a:buFontTx/>
              <a:buNone/>
              <a:defRPr sz="1400">
                <a:solidFill>
                  <a:schemeClr val="tx1">
                    <a:lumMod val="75000"/>
                    <a:lumOff val="25000"/>
                  </a:schemeClr>
                </a:solidFill>
              </a:defRPr>
            </a:lvl1pPr>
          </a:lstStyle>
          <a:p>
            <a:r>
              <a:rPr lang="en-US" altLang="ko-KR" dirty="0"/>
              <a:t>Place Your Picture Here And Sand Back</a:t>
            </a:r>
            <a:endParaRPr lang="ko-KR" altLang="en-US" dirty="0"/>
          </a:p>
        </p:txBody>
      </p:sp>
      <p:sp>
        <p:nvSpPr>
          <p:cNvPr id="7" name="그림 개체 틀 2">
            <a:extLst>
              <a:ext uri="{FF2B5EF4-FFF2-40B4-BE49-F238E27FC236}">
                <a16:creationId xmlns:a16="http://schemas.microsoft.com/office/drawing/2014/main" id="{6033F2F0-7D0F-4B5D-8E37-7C30E5A5D26E}"/>
              </a:ext>
            </a:extLst>
          </p:cNvPr>
          <p:cNvSpPr>
            <a:spLocks noGrp="1"/>
          </p:cNvSpPr>
          <p:nvPr>
            <p:ph type="pic" sz="quarter" idx="11" hasCustomPrompt="1"/>
          </p:nvPr>
        </p:nvSpPr>
        <p:spPr>
          <a:xfrm>
            <a:off x="7548561" y="477308"/>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40B2EF10-A0C4-401E-8AA6-CF7463C59568}"/>
              </a:ext>
            </a:extLst>
          </p:cNvPr>
          <p:cNvSpPr>
            <a:spLocks noGrp="1"/>
          </p:cNvSpPr>
          <p:nvPr>
            <p:ph type="pic" sz="quarter" idx="12" hasCustomPrompt="1"/>
          </p:nvPr>
        </p:nvSpPr>
        <p:spPr>
          <a:xfrm>
            <a:off x="7548561" y="3648856"/>
            <a:ext cx="2897717" cy="2731837"/>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29802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83EC1-AF10-4FD7-8089-F03DAD6397E7}"/>
              </a:ext>
            </a:extLst>
          </p:cNvPr>
          <p:cNvSpPr/>
          <p:nvPr userDrawn="1"/>
        </p:nvSpPr>
        <p:spPr>
          <a:xfrm>
            <a:off x="0" y="0"/>
            <a:ext cx="12192000" cy="23810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453561"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32DE4F21-2D03-408A-A113-1ECBBBFDE8D6}"/>
              </a:ext>
            </a:extLst>
          </p:cNvPr>
          <p:cNvSpPr>
            <a:spLocks noGrp="1"/>
          </p:cNvSpPr>
          <p:nvPr>
            <p:ph type="pic" sz="quarter" idx="11" hasCustomPrompt="1"/>
          </p:nvPr>
        </p:nvSpPr>
        <p:spPr>
          <a:xfrm>
            <a:off x="8067429" y="479834"/>
            <a:ext cx="3611542" cy="589833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 </a:t>
            </a:r>
          </a:p>
          <a:p>
            <a:r>
              <a:rPr lang="en-US" altLang="ko-KR" dirty="0"/>
              <a:t>And Sand Back</a:t>
            </a:r>
            <a:endParaRPr lang="ko-KR" altLang="en-US" dirty="0"/>
          </a:p>
        </p:txBody>
      </p:sp>
      <p:sp>
        <p:nvSpPr>
          <p:cNvPr id="6" name="그림 개체 틀 2">
            <a:extLst>
              <a:ext uri="{FF2B5EF4-FFF2-40B4-BE49-F238E27FC236}">
                <a16:creationId xmlns:a16="http://schemas.microsoft.com/office/drawing/2014/main" id="{A62276F5-0236-424B-9645-A889FC412855}"/>
              </a:ext>
            </a:extLst>
          </p:cNvPr>
          <p:cNvSpPr>
            <a:spLocks noGrp="1"/>
          </p:cNvSpPr>
          <p:nvPr>
            <p:ph type="pic" sz="quarter" idx="12" hasCustomPrompt="1"/>
          </p:nvPr>
        </p:nvSpPr>
        <p:spPr>
          <a:xfrm>
            <a:off x="3658183"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B703617E-9CA4-425B-945B-4B73794CE227}"/>
              </a:ext>
            </a:extLst>
          </p:cNvPr>
          <p:cNvSpPr>
            <a:spLocks noGrp="1"/>
          </p:cNvSpPr>
          <p:nvPr>
            <p:ph type="pic" sz="quarter" idx="13" hasCustomPrompt="1"/>
          </p:nvPr>
        </p:nvSpPr>
        <p:spPr>
          <a:xfrm>
            <a:off x="5862805" y="479835"/>
            <a:ext cx="1823793" cy="259834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05055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3638550"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5" name="그림 개체 틀 2">
            <a:extLst>
              <a:ext uri="{FF2B5EF4-FFF2-40B4-BE49-F238E27FC236}">
                <a16:creationId xmlns:a16="http://schemas.microsoft.com/office/drawing/2014/main" id="{EA5E7C78-B7FD-4905-970D-675E6D396175}"/>
              </a:ext>
            </a:extLst>
          </p:cNvPr>
          <p:cNvSpPr>
            <a:spLocks noGrp="1"/>
          </p:cNvSpPr>
          <p:nvPr>
            <p:ph type="pic" sz="quarter" idx="11" hasCustomPrompt="1"/>
          </p:nvPr>
        </p:nvSpPr>
        <p:spPr>
          <a:xfrm>
            <a:off x="3638550" y="56918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6" name="그림 개체 틀 2">
            <a:extLst>
              <a:ext uri="{FF2B5EF4-FFF2-40B4-BE49-F238E27FC236}">
                <a16:creationId xmlns:a16="http://schemas.microsoft.com/office/drawing/2014/main" id="{01CFBF6C-8D5A-4D48-ACE1-2D979A60A21D}"/>
              </a:ext>
            </a:extLst>
          </p:cNvPr>
          <p:cNvSpPr>
            <a:spLocks noGrp="1"/>
          </p:cNvSpPr>
          <p:nvPr>
            <p:ph type="pic" sz="quarter" idx="12" hasCustomPrompt="1"/>
          </p:nvPr>
        </p:nvSpPr>
        <p:spPr>
          <a:xfrm>
            <a:off x="657225" y="3543300"/>
            <a:ext cx="2743200" cy="27432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sand back</a:t>
            </a:r>
            <a:endParaRPr lang="ko-KR" altLang="en-US" dirty="0"/>
          </a:p>
        </p:txBody>
      </p:sp>
      <p:sp>
        <p:nvSpPr>
          <p:cNvPr id="8" name="Rectangle 7">
            <a:extLst>
              <a:ext uri="{FF2B5EF4-FFF2-40B4-BE49-F238E27FC236}">
                <a16:creationId xmlns:a16="http://schemas.microsoft.com/office/drawing/2014/main" id="{2F26D5AB-D725-405F-B143-0753C3C45DCD}"/>
              </a:ext>
            </a:extLst>
          </p:cNvPr>
          <p:cNvSpPr/>
          <p:nvPr userDrawn="1"/>
        </p:nvSpPr>
        <p:spPr>
          <a:xfrm>
            <a:off x="-1" y="0"/>
            <a:ext cx="3400425" cy="331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2301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extLst>
      <p:ext uri="{BB962C8B-B14F-4D97-AF65-F5344CB8AC3E}">
        <p14:creationId xmlns:p14="http://schemas.microsoft.com/office/powerpoint/2010/main" val="31779387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bg1"/>
        </a:solidFill>
        <a:effectLst/>
      </p:bgPr>
    </p:bg>
    <p:spTree>
      <p:nvGrpSpPr>
        <p:cNvPr id="1" name=""/>
        <p:cNvGrpSpPr/>
        <p:nvPr/>
      </p:nvGrpSpPr>
      <p:grpSpPr>
        <a:xfrm>
          <a:off x="0" y="0"/>
          <a:ext cx="0" cy="0"/>
          <a:chOff x="0" y="0"/>
          <a:chExt cx="0" cy="0"/>
        </a:xfrm>
      </p:grpSpPr>
      <p:sp>
        <p:nvSpPr>
          <p:cNvPr id="5" name="액자 12">
            <a:extLst>
              <a:ext uri="{FF2B5EF4-FFF2-40B4-BE49-F238E27FC236}">
                <a16:creationId xmlns:a16="http://schemas.microsoft.com/office/drawing/2014/main" id="{95EDCEF7-DD83-4CD4-BE92-A97D74011033}"/>
              </a:ext>
            </a:extLst>
          </p:cNvPr>
          <p:cNvSpPr/>
          <p:nvPr userDrawn="1"/>
        </p:nvSpPr>
        <p:spPr>
          <a:xfrm>
            <a:off x="547181" y="1761846"/>
            <a:ext cx="11097638" cy="3334311"/>
          </a:xfrm>
          <a:prstGeom prst="frame">
            <a:avLst>
              <a:gd name="adj1" fmla="val 241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37664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358CF5-5043-4D3B-92BD-59549782EBBE}"/>
              </a:ext>
            </a:extLst>
          </p:cNvPr>
          <p:cNvSpPr/>
          <p:nvPr userDrawn="1"/>
        </p:nvSpPr>
        <p:spPr>
          <a:xfrm>
            <a:off x="7515225" y="0"/>
            <a:ext cx="46767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aphic 14">
            <a:extLst>
              <a:ext uri="{FF2B5EF4-FFF2-40B4-BE49-F238E27FC236}">
                <a16:creationId xmlns:a16="http://schemas.microsoft.com/office/drawing/2014/main" id="{B59EE49C-3795-40A6-B206-565A372E5530}"/>
              </a:ext>
            </a:extLst>
          </p:cNvPr>
          <p:cNvGrpSpPr/>
          <p:nvPr userDrawn="1"/>
        </p:nvGrpSpPr>
        <p:grpSpPr>
          <a:xfrm>
            <a:off x="5720146" y="1420664"/>
            <a:ext cx="5589803" cy="4396475"/>
            <a:chOff x="2444748" y="555045"/>
            <a:chExt cx="7282048" cy="5727454"/>
          </a:xfrm>
        </p:grpSpPr>
        <p:sp>
          <p:nvSpPr>
            <p:cNvPr id="6" name="Freeform: Shape 5">
              <a:extLst>
                <a:ext uri="{FF2B5EF4-FFF2-40B4-BE49-F238E27FC236}">
                  <a16:creationId xmlns:a16="http://schemas.microsoft.com/office/drawing/2014/main" id="{716E008B-9F44-493C-B58F-ABFC0E7190A5}"/>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solidFill>
              <a:schemeClr val="bg1">
                <a:lumMod val="65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C1A2B49-6603-4C93-BCDA-8893B608D8C1}"/>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chemeClr val="bg1">
                <a:lumMod val="75000"/>
              </a:schemeClr>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C70C51E-C968-4707-899F-DE217D80997C}"/>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chemeClr val="bg1">
                <a:lumMod val="65000"/>
              </a:schemeClr>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6BA87E5-BDD3-47B0-8C9F-EDFB6B81112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chemeClr val="tx1">
                <a:lumMod val="85000"/>
                <a:lumOff val="15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C9C68AE-3F02-48D5-A299-9B7311EC8D90}"/>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bg1">
                <a:lumMod val="50000"/>
              </a:schemeClr>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4CBE3651-AB4C-4F00-BF52-0A24EF2A62AD}"/>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8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D3E653C6-4F74-473F-9309-2D2D43F090C8}"/>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29CA35F9-CDD6-4937-8C98-04018E459C31}"/>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5856077" y="1628103"/>
            <a:ext cx="5317941" cy="301288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4" name="Text Placeholder 9">
            <a:extLst>
              <a:ext uri="{FF2B5EF4-FFF2-40B4-BE49-F238E27FC236}">
                <a16:creationId xmlns:a16="http://schemas.microsoft.com/office/drawing/2014/main" id="{5CCE937E-8E2A-4179-91E4-730975E59298}"/>
              </a:ext>
            </a:extLst>
          </p:cNvPr>
          <p:cNvSpPr>
            <a:spLocks noGrp="1"/>
          </p:cNvSpPr>
          <p:nvPr>
            <p:ph type="body" sz="quarter" idx="11" hasCustomPrompt="1"/>
          </p:nvPr>
        </p:nvSpPr>
        <p:spPr>
          <a:xfrm>
            <a:off x="771525" y="339509"/>
            <a:ext cx="6543675" cy="724247"/>
          </a:xfrm>
          <a:prstGeom prst="rect">
            <a:avLst/>
          </a:prstGeom>
        </p:spPr>
        <p:txBody>
          <a:bodyPr tIns="91440" anchor="ctr"/>
          <a:lstStyle>
            <a:lvl1pPr marL="0" indent="0" algn="l">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577951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A4D14B1E-79D5-4F7D-AEB4-4F537918FBAB}"/>
              </a:ext>
            </a:extLst>
          </p:cNvPr>
          <p:cNvSpPr/>
          <p:nvPr userDrawn="1"/>
        </p:nvSpPr>
        <p:spPr>
          <a:xfrm rot="5400000">
            <a:off x="795337" y="-795340"/>
            <a:ext cx="6257926" cy="7848605"/>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640914" y="600074"/>
            <a:ext cx="4052172" cy="5657852"/>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145CBDFE-5F17-4329-876B-8EC9C2A40CEA}"/>
              </a:ext>
            </a:extLst>
          </p:cNvPr>
          <p:cNvSpPr>
            <a:spLocks noGrp="1"/>
          </p:cNvSpPr>
          <p:nvPr>
            <p:ph type="pic" sz="quarter" idx="11" hasCustomPrompt="1"/>
          </p:nvPr>
        </p:nvSpPr>
        <p:spPr>
          <a:xfrm>
            <a:off x="5175044" y="222886"/>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06B5A04-F323-4B06-B374-0EFFB99917B5}"/>
              </a:ext>
            </a:extLst>
          </p:cNvPr>
          <p:cNvSpPr>
            <a:spLocks noGrp="1"/>
          </p:cNvSpPr>
          <p:nvPr>
            <p:ph type="pic" sz="quarter" idx="12" hasCustomPrompt="1"/>
          </p:nvPr>
        </p:nvSpPr>
        <p:spPr>
          <a:xfrm>
            <a:off x="5175044" y="3624742"/>
            <a:ext cx="2286000" cy="3017520"/>
          </a:xfrm>
          <a:prstGeom prst="rect">
            <a:avLst/>
          </a:prstGeom>
          <a:solidFill>
            <a:schemeClr val="bg1">
              <a:lumMod val="95000"/>
            </a:schemeClr>
          </a:solidFill>
          <a:ln w="76200">
            <a:solidFill>
              <a:schemeClr val="bg1"/>
            </a:solidFill>
          </a:ln>
          <a:effectLst>
            <a:outerShdw blurRad="50800" dist="38100" dir="2700000" algn="tl" rotWithShape="0">
              <a:prstClr val="black">
                <a:alpha val="40000"/>
              </a:prstClr>
            </a:outerShdw>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265972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Image slide layout">
    <p:bg>
      <p:bgPr>
        <a:solidFill>
          <a:schemeClr val="bg1"/>
        </a:solidFill>
        <a:effectLst/>
      </p:bgPr>
    </p:bg>
    <p:spTree>
      <p:nvGrpSpPr>
        <p:cNvPr id="1" name=""/>
        <p:cNvGrpSpPr/>
        <p:nvPr/>
      </p:nvGrpSpPr>
      <p:grpSpPr>
        <a:xfrm>
          <a:off x="0" y="0"/>
          <a:ext cx="0" cy="0"/>
          <a:chOff x="0" y="0"/>
          <a:chExt cx="0" cy="0"/>
        </a:xfrm>
      </p:grpSpPr>
      <p:sp>
        <p:nvSpPr>
          <p:cNvPr id="9" name="자유형: 도형 52">
            <a:extLst>
              <a:ext uri="{FF2B5EF4-FFF2-40B4-BE49-F238E27FC236}">
                <a16:creationId xmlns:a16="http://schemas.microsoft.com/office/drawing/2014/main" id="{A554242E-EDC9-4D56-ABE8-D3DFF0D037E9}"/>
              </a:ext>
            </a:extLst>
          </p:cNvPr>
          <p:cNvSpPr/>
          <p:nvPr userDrawn="1"/>
        </p:nvSpPr>
        <p:spPr>
          <a:xfrm>
            <a:off x="2" y="0"/>
            <a:ext cx="8582025" cy="6858000"/>
          </a:xfrm>
          <a:custGeom>
            <a:avLst/>
            <a:gdLst>
              <a:gd name="connsiteX0" fmla="*/ 5238766 w 8582025"/>
              <a:gd name="connsiteY0" fmla="*/ 0 h 6858000"/>
              <a:gd name="connsiteX1" fmla="*/ 8582025 w 8582025"/>
              <a:gd name="connsiteY1" fmla="*/ 0 h 6858000"/>
              <a:gd name="connsiteX2" fmla="*/ 1876410 w 8582025"/>
              <a:gd name="connsiteY2" fmla="*/ 6858000 h 6858000"/>
              <a:gd name="connsiteX3" fmla="*/ 0 w 8582025"/>
              <a:gd name="connsiteY3" fmla="*/ 6858000 h 6858000"/>
              <a:gd name="connsiteX4" fmla="*/ 0 w 8582025"/>
              <a:gd name="connsiteY4" fmla="*/ 5357817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2025" h="6858000">
                <a:moveTo>
                  <a:pt x="5238766" y="0"/>
                </a:moveTo>
                <a:lnTo>
                  <a:pt x="8582025" y="0"/>
                </a:lnTo>
                <a:lnTo>
                  <a:pt x="1876410" y="6858000"/>
                </a:lnTo>
                <a:lnTo>
                  <a:pt x="0" y="6858000"/>
                </a:lnTo>
                <a:lnTo>
                  <a:pt x="0" y="535781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그림 개체 틀 3">
            <a:extLst>
              <a:ext uri="{FF2B5EF4-FFF2-40B4-BE49-F238E27FC236}">
                <a16:creationId xmlns:a16="http://schemas.microsoft.com/office/drawing/2014/main" id="{A7B8BCFA-E22C-4FE8-9EC6-3B7DF58BF4E9}"/>
              </a:ext>
            </a:extLst>
          </p:cNvPr>
          <p:cNvSpPr>
            <a:spLocks noGrp="1"/>
          </p:cNvSpPr>
          <p:nvPr>
            <p:ph type="pic" sz="quarter" idx="10" hasCustomPrompt="1"/>
          </p:nvPr>
        </p:nvSpPr>
        <p:spPr>
          <a:xfrm>
            <a:off x="1517212" y="427698"/>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Place Your Picture Here And Sand to Back</a:t>
            </a:r>
            <a:endParaRPr lang="ko-KR" altLang="en-US" dirty="0"/>
          </a:p>
        </p:txBody>
      </p:sp>
      <p:sp>
        <p:nvSpPr>
          <p:cNvPr id="6" name="그림 개체 틀 3">
            <a:extLst>
              <a:ext uri="{FF2B5EF4-FFF2-40B4-BE49-F238E27FC236}">
                <a16:creationId xmlns:a16="http://schemas.microsoft.com/office/drawing/2014/main" id="{C661A5D8-A169-47BB-84F8-7CCF6E006163}"/>
              </a:ext>
            </a:extLst>
          </p:cNvPr>
          <p:cNvSpPr>
            <a:spLocks noGrp="1"/>
          </p:cNvSpPr>
          <p:nvPr>
            <p:ph type="pic" sz="quarter" idx="11" hasCustomPrompt="1"/>
          </p:nvPr>
        </p:nvSpPr>
        <p:spPr>
          <a:xfrm>
            <a:off x="1953610" y="2837035"/>
            <a:ext cx="3600000" cy="3600000"/>
          </a:xfrm>
          <a:prstGeom prst="diamond">
            <a:avLst/>
          </a:prstGeom>
          <a:solidFill>
            <a:schemeClr val="bg1">
              <a:lumMod val="95000"/>
            </a:schemeClr>
          </a:solidFill>
          <a:ln w="76200">
            <a:solidFill>
              <a:schemeClr val="bg1"/>
            </a:solidFill>
          </a:ln>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7" name="그림 개체 틀 3">
            <a:extLst>
              <a:ext uri="{FF2B5EF4-FFF2-40B4-BE49-F238E27FC236}">
                <a16:creationId xmlns:a16="http://schemas.microsoft.com/office/drawing/2014/main" id="{A32673E2-41F8-431C-946D-87DD76C5D04D}"/>
              </a:ext>
            </a:extLst>
          </p:cNvPr>
          <p:cNvSpPr>
            <a:spLocks noGrp="1"/>
          </p:cNvSpPr>
          <p:nvPr>
            <p:ph type="pic" sz="quarter" idx="12" hasCustomPrompt="1"/>
          </p:nvPr>
        </p:nvSpPr>
        <p:spPr>
          <a:xfrm>
            <a:off x="4407524" y="2251417"/>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8" name="그림 개체 틀 3">
            <a:extLst>
              <a:ext uri="{FF2B5EF4-FFF2-40B4-BE49-F238E27FC236}">
                <a16:creationId xmlns:a16="http://schemas.microsoft.com/office/drawing/2014/main" id="{F2B14BC2-B3DB-437A-8C30-D2E802CB43E3}"/>
              </a:ext>
            </a:extLst>
          </p:cNvPr>
          <p:cNvSpPr>
            <a:spLocks noGrp="1"/>
          </p:cNvSpPr>
          <p:nvPr>
            <p:ph type="pic" sz="quarter" idx="13" hasCustomPrompt="1"/>
          </p:nvPr>
        </p:nvSpPr>
        <p:spPr>
          <a:xfrm>
            <a:off x="636104" y="2676913"/>
            <a:ext cx="1980000" cy="1980000"/>
          </a:xfrm>
          <a:prstGeom prst="diamond">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165908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4" name="Picture 3">
            <a:extLst>
              <a:ext uri="{FF2B5EF4-FFF2-40B4-BE49-F238E27FC236}">
                <a16:creationId xmlns:a16="http://schemas.microsoft.com/office/drawing/2014/main" id="{39B7D4BC-8397-4297-9425-5B8BAEB381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76952" y="2305190"/>
            <a:ext cx="4038095" cy="2247619"/>
          </a:xfrm>
          <a:prstGeom prst="rect">
            <a:avLst/>
          </a:prstGeom>
        </p:spPr>
      </p:pic>
    </p:spTree>
    <p:extLst>
      <p:ext uri="{BB962C8B-B14F-4D97-AF65-F5344CB8AC3E}">
        <p14:creationId xmlns:p14="http://schemas.microsoft.com/office/powerpoint/2010/main" val="2151789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910353" y="1807430"/>
            <a:ext cx="2400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pic>
        <p:nvPicPr>
          <p:cNvPr id="6" name="Picture 5">
            <a:extLst>
              <a:ext uri="{FF2B5EF4-FFF2-40B4-BE49-F238E27FC236}">
                <a16:creationId xmlns:a16="http://schemas.microsoft.com/office/drawing/2014/main" id="{67513D5B-5A42-4F30-9E94-6D9B89BC88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48381" y="2276619"/>
            <a:ext cx="4095238" cy="2304762"/>
          </a:xfrm>
          <a:prstGeom prst="rect">
            <a:avLst/>
          </a:prstGeom>
        </p:spPr>
      </p:pic>
    </p:spTree>
    <p:extLst>
      <p:ext uri="{BB962C8B-B14F-4D97-AF65-F5344CB8AC3E}">
        <p14:creationId xmlns:p14="http://schemas.microsoft.com/office/powerpoint/2010/main" val="1241694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_Image slide layout">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3B04BAD-EED5-4C78-BC19-C3DD01D50231}"/>
              </a:ext>
            </a:extLst>
          </p:cNvPr>
          <p:cNvGrpSpPr/>
          <p:nvPr userDrawn="1"/>
        </p:nvGrpSpPr>
        <p:grpSpPr>
          <a:xfrm>
            <a:off x="729449" y="1780758"/>
            <a:ext cx="2449180" cy="4305530"/>
            <a:chOff x="445712" y="1449040"/>
            <a:chExt cx="2113018" cy="3924176"/>
          </a:xfrm>
        </p:grpSpPr>
        <p:sp>
          <p:nvSpPr>
            <p:cNvPr id="5" name="Rounded Rectangle 4">
              <a:extLst>
                <a:ext uri="{FF2B5EF4-FFF2-40B4-BE49-F238E27FC236}">
                  <a16:creationId xmlns:a16="http://schemas.microsoft.com/office/drawing/2014/main" id="{C7456AC7-1506-4AAF-A694-1BE710D5F58E}"/>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7" name="Rectangle 5">
              <a:extLst>
                <a:ext uri="{FF2B5EF4-FFF2-40B4-BE49-F238E27FC236}">
                  <a16:creationId xmlns:a16="http://schemas.microsoft.com/office/drawing/2014/main" id="{7D8BFCCB-25F4-4E85-B4F9-18DA5A0F31C0}"/>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6">
              <a:extLst>
                <a:ext uri="{FF2B5EF4-FFF2-40B4-BE49-F238E27FC236}">
                  <a16:creationId xmlns:a16="http://schemas.microsoft.com/office/drawing/2014/main" id="{4DE5DB11-A2A8-48F9-9B25-703C78662BDE}"/>
                </a:ext>
              </a:extLst>
            </p:cNvPr>
            <p:cNvGrpSpPr/>
            <p:nvPr userDrawn="1"/>
          </p:nvGrpSpPr>
          <p:grpSpPr>
            <a:xfrm>
              <a:off x="1407705" y="5045834"/>
              <a:ext cx="211967" cy="211967"/>
              <a:chOff x="1549420" y="5712364"/>
              <a:chExt cx="312583" cy="312583"/>
            </a:xfrm>
          </p:grpSpPr>
          <p:sp>
            <p:nvSpPr>
              <p:cNvPr id="9" name="Oval 7">
                <a:extLst>
                  <a:ext uri="{FF2B5EF4-FFF2-40B4-BE49-F238E27FC236}">
                    <a16:creationId xmlns:a16="http://schemas.microsoft.com/office/drawing/2014/main" id="{A3616025-C842-4C0D-B7E3-48176315DDF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8">
                <a:extLst>
                  <a:ext uri="{FF2B5EF4-FFF2-40B4-BE49-F238E27FC236}">
                    <a16:creationId xmlns:a16="http://schemas.microsoft.com/office/drawing/2014/main" id="{B2550ED7-04C5-4FFA-BCF1-8CB64B3F2DA9}"/>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a:extLst>
              <a:ext uri="{FF2B5EF4-FFF2-40B4-BE49-F238E27FC236}">
                <a16:creationId xmlns:a16="http://schemas.microsoft.com/office/drawing/2014/main" id="{0E6D54C7-03B4-4369-97FF-A3456A2A876D}"/>
              </a:ext>
            </a:extLst>
          </p:cNvPr>
          <p:cNvSpPr>
            <a:spLocks noGrp="1"/>
          </p:cNvSpPr>
          <p:nvPr>
            <p:ph type="pic" idx="15" hasCustomPrompt="1"/>
          </p:nvPr>
        </p:nvSpPr>
        <p:spPr>
          <a:xfrm>
            <a:off x="873465" y="2174930"/>
            <a:ext cx="2152765" cy="334874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2" name="Text Placeholder 9">
            <a:extLst>
              <a:ext uri="{FF2B5EF4-FFF2-40B4-BE49-F238E27FC236}">
                <a16:creationId xmlns:a16="http://schemas.microsoft.com/office/drawing/2014/main" id="{DD8FCDD3-D367-4581-96F6-BED1A5D7FC1A}"/>
              </a:ext>
            </a:extLst>
          </p:cNvPr>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35698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14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accent2"/>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tIns="91440" anchor="ctr"/>
          <a:lstStyle>
            <a:lvl1pPr marL="0" indent="0" algn="ctr">
              <a:buNone/>
              <a:defRPr sz="5400" b="0" baseline="0">
                <a:solidFill>
                  <a:schemeClr val="tx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41121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770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bg1"/>
        </a:solidFill>
        <a:effectLst/>
      </p:bgPr>
    </p:bg>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11A067AA-F6AF-4715-9F07-7BE30046CBF0}"/>
              </a:ext>
            </a:extLst>
          </p:cNvPr>
          <p:cNvSpPr/>
          <p:nvPr userDrawn="1"/>
        </p:nvSpPr>
        <p:spPr>
          <a:xfrm>
            <a:off x="642938" y="514350"/>
            <a:ext cx="10906125" cy="2990850"/>
          </a:xfrm>
          <a:prstGeom prst="frame">
            <a:avLst>
              <a:gd name="adj1" fmla="val 255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A96BD7FA-E93A-4CE9-A7A1-0EC236E0A2FF}"/>
              </a:ext>
            </a:extLst>
          </p:cNvPr>
          <p:cNvSpPr>
            <a:spLocks noGrp="1"/>
          </p:cNvSpPr>
          <p:nvPr>
            <p:ph type="pic" sz="quarter" idx="10" hasCustomPrompt="1"/>
          </p:nvPr>
        </p:nvSpPr>
        <p:spPr>
          <a:xfrm>
            <a:off x="109680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5DB206C-7370-448F-B4C9-4059BADCA645}"/>
              </a:ext>
            </a:extLst>
          </p:cNvPr>
          <p:cNvSpPr>
            <a:spLocks noGrp="1"/>
          </p:cNvSpPr>
          <p:nvPr>
            <p:ph type="pic" sz="quarter" idx="11" hasCustomPrompt="1"/>
          </p:nvPr>
        </p:nvSpPr>
        <p:spPr>
          <a:xfrm>
            <a:off x="373523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383E1CB-8D0E-4180-8C52-C5F4A24ED3F0}"/>
              </a:ext>
            </a:extLst>
          </p:cNvPr>
          <p:cNvSpPr>
            <a:spLocks noGrp="1"/>
          </p:cNvSpPr>
          <p:nvPr>
            <p:ph type="pic" sz="quarter" idx="12" hasCustomPrompt="1"/>
          </p:nvPr>
        </p:nvSpPr>
        <p:spPr>
          <a:xfrm>
            <a:off x="6373656"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33F4681A-0E5C-4D94-B5F0-6A175DBC6CD4}"/>
              </a:ext>
            </a:extLst>
          </p:cNvPr>
          <p:cNvSpPr>
            <a:spLocks noGrp="1"/>
          </p:cNvSpPr>
          <p:nvPr>
            <p:ph type="pic" sz="quarter" idx="13" hasCustomPrompt="1"/>
          </p:nvPr>
        </p:nvSpPr>
        <p:spPr>
          <a:xfrm>
            <a:off x="9012081" y="2310178"/>
            <a:ext cx="2084544" cy="2313844"/>
          </a:xfrm>
          <a:prstGeom prst="rect">
            <a:avLst/>
          </a:prstGeom>
          <a:solidFill>
            <a:schemeClr val="bg1">
              <a:lumMod val="95000"/>
            </a:schemeClr>
          </a:solidFill>
          <a:ln w="152400">
            <a:noFill/>
          </a:ln>
          <a:effectLst/>
        </p:spPr>
        <p:txBody>
          <a:bodyPr anchor="ct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742262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1" r:id="rId1"/>
    <p:sldLayoutId id="2147483737" r:id="rId2"/>
    <p:sldLayoutId id="2147483736" r:id="rId3"/>
    <p:sldLayoutId id="2147483738" r:id="rId4"/>
    <p:sldLayoutId id="2147483739" r:id="rId5"/>
    <p:sldLayoutId id="2147483740" r:id="rId6"/>
    <p:sldLayoutId id="2147483741" r:id="rId7"/>
    <p:sldLayoutId id="2147483742" r:id="rId8"/>
    <p:sldLayoutId id="2147483745" r:id="rId9"/>
    <p:sldLayoutId id="2147483743" r:id="rId10"/>
    <p:sldLayoutId id="2147483744" r:id="rId11"/>
    <p:sldLayoutId id="2147483746" r:id="rId12"/>
    <p:sldLayoutId id="2147483747" r:id="rId13"/>
    <p:sldLayoutId id="2147483749" r:id="rId14"/>
    <p:sldLayoutId id="2147483750" r:id="rId15"/>
    <p:sldLayoutId id="2147483751" r:id="rId16"/>
    <p:sldLayoutId id="2147483752" r:id="rId17"/>
    <p:sldLayoutId id="2147483753" r:id="rId18"/>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webp"/><Relationship Id="rId1" Type="http://schemas.openxmlformats.org/officeDocument/2006/relationships/slideLayout" Target="../slideLayouts/slideLayout10.xml"/><Relationship Id="rId4" Type="http://schemas.openxmlformats.org/officeDocument/2006/relationships/image" Target="../media/image26.jfif"/></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 Id="rId4" Type="http://schemas.openxmlformats.org/officeDocument/2006/relationships/image" Target="../media/image36.jpg"/></Relationships>
</file>

<file path=ppt/slides/_rels/slide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0.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g"/><Relationship Id="rId1" Type="http://schemas.openxmlformats.org/officeDocument/2006/relationships/slideLayout" Target="../slideLayouts/slideLayout10.xml"/><Relationship Id="rId4" Type="http://schemas.openxmlformats.org/officeDocument/2006/relationships/image" Target="../media/image16.jp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1.xml"/><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221F751-3C5B-4561-AD14-8637C5B66736}"/>
              </a:ext>
            </a:extLst>
          </p:cNvPr>
          <p:cNvSpPr txBox="1"/>
          <p:nvPr/>
        </p:nvSpPr>
        <p:spPr>
          <a:xfrm>
            <a:off x="0" y="2744134"/>
            <a:ext cx="12192000" cy="1323439"/>
          </a:xfrm>
          <a:prstGeom prst="rect">
            <a:avLst/>
          </a:prstGeom>
          <a:noFill/>
        </p:spPr>
        <p:txBody>
          <a:bodyPr wrap="square" rtlCol="0" anchor="ctr">
            <a:spAutoFit/>
          </a:bodyPr>
          <a:lstStyle/>
          <a:p>
            <a:pPr algn="ctr"/>
            <a:r>
              <a:rPr lang="en-US" altLang="ko-KR" sz="4000" dirty="0">
                <a:solidFill>
                  <a:schemeClr val="bg1"/>
                </a:solidFill>
                <a:cs typeface="Arial" pitchFamily="34" charset="0"/>
              </a:rPr>
              <a:t>APLIKASI PENCATATAN KEUANGAN </a:t>
            </a:r>
            <a:endParaRPr lang="id-ID" altLang="ko-KR" sz="4000" dirty="0">
              <a:solidFill>
                <a:schemeClr val="bg1"/>
              </a:solidFill>
              <a:cs typeface="Arial" pitchFamily="34" charset="0"/>
            </a:endParaRPr>
          </a:p>
          <a:p>
            <a:pPr algn="ctr"/>
            <a:r>
              <a:rPr lang="en-US" altLang="ko-KR" sz="4000" dirty="0">
                <a:solidFill>
                  <a:schemeClr val="bg1"/>
                </a:solidFill>
                <a:cs typeface="Arial" pitchFamily="34" charset="0"/>
              </a:rPr>
              <a:t>KELUARGA BERBASIS ANDROID</a:t>
            </a:r>
            <a:endParaRPr lang="ko-KR" altLang="en-US" sz="4000" dirty="0">
              <a:solidFill>
                <a:schemeClr val="bg1"/>
              </a:solidFill>
              <a:cs typeface="Arial" pitchFamily="34" charset="0"/>
            </a:endParaRPr>
          </a:p>
        </p:txBody>
      </p:sp>
      <p:sp>
        <p:nvSpPr>
          <p:cNvPr id="14" name="TextBox 13">
            <a:extLst>
              <a:ext uri="{FF2B5EF4-FFF2-40B4-BE49-F238E27FC236}">
                <a16:creationId xmlns:a16="http://schemas.microsoft.com/office/drawing/2014/main" id="{DF166F6B-B975-4F3C-BCF2-9971086140FB}"/>
              </a:ext>
            </a:extLst>
          </p:cNvPr>
          <p:cNvSpPr txBox="1"/>
          <p:nvPr/>
        </p:nvSpPr>
        <p:spPr>
          <a:xfrm>
            <a:off x="148" y="4175299"/>
            <a:ext cx="12191852" cy="1200329"/>
          </a:xfrm>
          <a:prstGeom prst="rect">
            <a:avLst/>
          </a:prstGeom>
          <a:noFill/>
        </p:spPr>
        <p:txBody>
          <a:bodyPr wrap="square" rtlCol="0" anchor="ctr">
            <a:spAutoFit/>
          </a:bodyPr>
          <a:lstStyle/>
          <a:p>
            <a:pPr algn="ctr"/>
            <a:r>
              <a:rPr lang="id-ID" altLang="ko-KR" dirty="0">
                <a:solidFill>
                  <a:schemeClr val="bg1"/>
                </a:solidFill>
                <a:cs typeface="Arial" pitchFamily="34" charset="0"/>
              </a:rPr>
              <a:t>Muhammad Ziyad Al Maududi</a:t>
            </a:r>
          </a:p>
          <a:p>
            <a:pPr algn="ctr"/>
            <a:r>
              <a:rPr lang="id-ID" altLang="ko-KR" dirty="0">
                <a:solidFill>
                  <a:schemeClr val="bg1"/>
                </a:solidFill>
                <a:cs typeface="Arial" pitchFamily="34" charset="0"/>
              </a:rPr>
              <a:t>195150200111067</a:t>
            </a:r>
          </a:p>
          <a:p>
            <a:pPr algn="ctr"/>
            <a:r>
              <a:rPr lang="id-ID" altLang="ko-KR" dirty="0">
                <a:solidFill>
                  <a:schemeClr val="bg1"/>
                </a:solidFill>
                <a:cs typeface="Arial" pitchFamily="34" charset="0"/>
              </a:rPr>
              <a:t>MPPI TIF-F</a:t>
            </a:r>
          </a:p>
          <a:p>
            <a:pPr algn="ctr"/>
            <a:r>
              <a:rPr lang="id-ID" altLang="ko-KR" dirty="0">
                <a:solidFill>
                  <a:schemeClr val="bg1"/>
                </a:solidFill>
                <a:cs typeface="Arial" pitchFamily="34" charset="0"/>
              </a:rPr>
              <a:t>Bapak Arief Andy Soebroto</a:t>
            </a:r>
            <a:endParaRPr lang="ko-KR" altLang="en-US" dirty="0">
              <a:solidFill>
                <a:schemeClr val="bg1"/>
              </a:solidFill>
              <a:cs typeface="Arial" pitchFamily="34" charset="0"/>
            </a:endParaRPr>
          </a:p>
        </p:txBody>
      </p:sp>
      <p:grpSp>
        <p:nvGrpSpPr>
          <p:cNvPr id="21" name="Group 20">
            <a:extLst>
              <a:ext uri="{FF2B5EF4-FFF2-40B4-BE49-F238E27FC236}">
                <a16:creationId xmlns:a16="http://schemas.microsoft.com/office/drawing/2014/main" id="{C9445815-12D7-4E1D-A6E4-49EA4C8ECE5C}"/>
              </a:ext>
            </a:extLst>
          </p:cNvPr>
          <p:cNvGrpSpPr/>
          <p:nvPr/>
        </p:nvGrpSpPr>
        <p:grpSpPr>
          <a:xfrm>
            <a:off x="2229738" y="882815"/>
            <a:ext cx="7803176" cy="5052397"/>
            <a:chOff x="2229738" y="635165"/>
            <a:chExt cx="7803176" cy="5052397"/>
          </a:xfrm>
        </p:grpSpPr>
        <p:sp>
          <p:nvSpPr>
            <p:cNvPr id="16" name="Freeform: Shape 15">
              <a:extLst>
                <a:ext uri="{FF2B5EF4-FFF2-40B4-BE49-F238E27FC236}">
                  <a16:creationId xmlns:a16="http://schemas.microsoft.com/office/drawing/2014/main" id="{15C647FD-F15A-4EF3-809D-6A1D53EDA1C0}"/>
                </a:ext>
              </a:extLst>
            </p:cNvPr>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20" name="Group 19">
              <a:extLst>
                <a:ext uri="{FF2B5EF4-FFF2-40B4-BE49-F238E27FC236}">
                  <a16:creationId xmlns:a16="http://schemas.microsoft.com/office/drawing/2014/main" id="{B49D2C01-2A20-4143-BCAD-6A6312B98A08}"/>
                </a:ext>
              </a:extLst>
            </p:cNvPr>
            <p:cNvGrpSpPr/>
            <p:nvPr/>
          </p:nvGrpSpPr>
          <p:grpSpPr>
            <a:xfrm>
              <a:off x="2229738" y="635165"/>
              <a:ext cx="7803176" cy="5052397"/>
              <a:chOff x="2229738" y="635165"/>
              <a:chExt cx="7803176" cy="5052397"/>
            </a:xfrm>
          </p:grpSpPr>
          <p:sp>
            <p:nvSpPr>
              <p:cNvPr id="15" name="Freeform: Shape 14">
                <a:extLst>
                  <a:ext uri="{FF2B5EF4-FFF2-40B4-BE49-F238E27FC236}">
                    <a16:creationId xmlns:a16="http://schemas.microsoft.com/office/drawing/2014/main" id="{FAC6889E-9C5A-4F40-B36F-D446C77768E4}"/>
                  </a:ext>
                </a:extLst>
              </p:cNvPr>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ectangle 4">
                <a:extLst>
                  <a:ext uri="{FF2B5EF4-FFF2-40B4-BE49-F238E27FC236}">
                    <a16:creationId xmlns:a16="http://schemas.microsoft.com/office/drawing/2014/main" id="{D039928E-7F45-4D48-A87B-BFF1229D99D9}"/>
                  </a:ext>
                </a:extLst>
              </p:cNvPr>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id="{8C7D53DE-957E-4634-8DEC-72BF32FF5DB8}"/>
                  </a:ext>
                </a:extLst>
              </p:cNvPr>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a:extLst>
                  <a:ext uri="{FF2B5EF4-FFF2-40B4-BE49-F238E27FC236}">
                    <a16:creationId xmlns:a16="http://schemas.microsoft.com/office/drawing/2014/main" id="{7EB634C8-28A3-4C33-9A37-7C5166CF0D48}"/>
                  </a:ext>
                </a:extLst>
              </p:cNvPr>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Rectangle 18">
                <a:extLst>
                  <a:ext uri="{FF2B5EF4-FFF2-40B4-BE49-F238E27FC236}">
                    <a16:creationId xmlns:a16="http://schemas.microsoft.com/office/drawing/2014/main" id="{CE60094A-3072-4592-A419-4DB5BBABA8FF}"/>
                  </a:ext>
                </a:extLst>
              </p:cNvPr>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Tree>
    <p:extLst>
      <p:ext uri="{BB962C8B-B14F-4D97-AF65-F5344CB8AC3E}">
        <p14:creationId xmlns:p14="http://schemas.microsoft.com/office/powerpoint/2010/main" val="4032476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2AE79B4-F798-40E3-9E2D-616C46E374C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558" r="59140"/>
          <a:stretch/>
        </p:blipFill>
        <p:spPr>
          <a:xfrm>
            <a:off x="0" y="0"/>
            <a:ext cx="5638800" cy="6858000"/>
          </a:xfrm>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1262672"/>
            <a:ext cx="3433328" cy="1446550"/>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Teknologi </a:t>
            </a:r>
            <a:r>
              <a:rPr lang="id-ID" altLang="ko-KR" sz="4400" b="1" i="1" dirty="0">
                <a:solidFill>
                  <a:schemeClr val="bg1"/>
                </a:solidFill>
                <a:latin typeface="+mj-lt"/>
                <a:cs typeface="Arial" pitchFamily="34" charset="0"/>
              </a:rPr>
              <a:t>Mobile</a:t>
            </a:r>
            <a:endParaRPr lang="en-US" altLang="ko-KR" sz="4400" b="1" i="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312891"/>
            <a:ext cx="3035407" cy="738664"/>
          </a:xfrm>
          <a:prstGeom prst="rect">
            <a:avLst/>
          </a:prstGeom>
          <a:noFill/>
        </p:spPr>
        <p:txBody>
          <a:bodyPr wrap="square" lIns="108000" rIns="108000" rtlCol="0">
            <a:spAutoFit/>
          </a:bodyPr>
          <a:lstStyle/>
          <a:p>
            <a:r>
              <a:rPr lang="sv-SE" altLang="ko-KR" sz="1400" b="1" dirty="0">
                <a:solidFill>
                  <a:schemeClr val="bg1"/>
                </a:solidFill>
                <a:cs typeface="Arial" pitchFamily="34" charset="0"/>
              </a:rPr>
              <a:t>Teknologi mobile sangat erat kaitannya dengan gaya hidup modern (Kraleva, 2017).</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4072830"/>
            <a:ext cx="3061125" cy="461665"/>
          </a:xfrm>
          <a:prstGeom prst="rect">
            <a:avLst/>
          </a:prstGeom>
        </p:spPr>
        <p:txBody>
          <a:bodyPr wrap="square">
            <a:spAutoFit/>
          </a:bodyPr>
          <a:lstStyle/>
          <a:p>
            <a:r>
              <a:rPr lang="en-US" altLang="ko-KR" sz="1200" dirty="0">
                <a:solidFill>
                  <a:schemeClr val="bg1"/>
                </a:solidFill>
              </a:rPr>
              <a:t>1.</a:t>
            </a:r>
            <a:r>
              <a:rPr lang="id-ID" altLang="ko-KR" sz="1200" dirty="0">
                <a:solidFill>
                  <a:schemeClr val="bg1"/>
                </a:solidFill>
              </a:rPr>
              <a:t> Android.</a:t>
            </a:r>
            <a:endParaRPr lang="en-US" altLang="ko-KR" sz="1200" dirty="0">
              <a:solidFill>
                <a:schemeClr val="bg1"/>
              </a:solidFill>
            </a:endParaRPr>
          </a:p>
          <a:p>
            <a:r>
              <a:rPr lang="en-US" altLang="ko-KR" sz="1200" dirty="0">
                <a:solidFill>
                  <a:schemeClr val="bg1"/>
                </a:solidFill>
              </a:rPr>
              <a:t>2.</a:t>
            </a:r>
            <a:r>
              <a:rPr lang="id-ID" altLang="ko-KR" sz="1200" dirty="0">
                <a:solidFill>
                  <a:schemeClr val="bg1"/>
                </a:solidFill>
              </a:rPr>
              <a:t> Penyimpanan Lokal SQLite.</a:t>
            </a:r>
            <a:endParaRPr lang="en-US" altLang="ko-KR" sz="1200" dirty="0">
              <a:solidFill>
                <a:schemeClr val="bg1"/>
              </a:solidFill>
            </a:endParaRPr>
          </a:p>
        </p:txBody>
      </p:sp>
      <p:pic>
        <p:nvPicPr>
          <p:cNvPr id="14" name="Picture Placeholder 13">
            <a:extLst>
              <a:ext uri="{FF2B5EF4-FFF2-40B4-BE49-F238E27FC236}">
                <a16:creationId xmlns:a16="http://schemas.microsoft.com/office/drawing/2014/main" id="{8BEE8A0B-33FF-4DCD-AD0E-946FEF5B262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282" t="-478" r="20282" b="478"/>
          <a:stretch/>
        </p:blipFill>
        <p:spPr>
          <a:xfrm>
            <a:off x="7548561" y="477308"/>
            <a:ext cx="2897717" cy="2731837"/>
          </a:xfrm>
        </p:spPr>
      </p:pic>
      <p:pic>
        <p:nvPicPr>
          <p:cNvPr id="17" name="Picture Placeholder 16">
            <a:extLst>
              <a:ext uri="{FF2B5EF4-FFF2-40B4-BE49-F238E27FC236}">
                <a16:creationId xmlns:a16="http://schemas.microsoft.com/office/drawing/2014/main" id="{3EFE6AAD-D5F5-4203-858C-FCB854BDA9A2}"/>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49358" b="10628"/>
          <a:stretch/>
        </p:blipFill>
        <p:spPr>
          <a:xfrm>
            <a:off x="7548561" y="3648856"/>
            <a:ext cx="2897717" cy="2731837"/>
          </a:xfrm>
        </p:spPr>
      </p:pic>
    </p:spTree>
    <p:extLst>
      <p:ext uri="{BB962C8B-B14F-4D97-AF65-F5344CB8AC3E}">
        <p14:creationId xmlns:p14="http://schemas.microsoft.com/office/powerpoint/2010/main" val="3660342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396CB16-16B9-4177-A499-1BB20DAC300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2500" b="12500"/>
          <a:stretch>
            <a:fillRect/>
          </a:stretch>
        </p:blipFill>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alf Frame 12">
            <a:extLst>
              <a:ext uri="{FF2B5EF4-FFF2-40B4-BE49-F238E27FC236}">
                <a16:creationId xmlns:a16="http://schemas.microsoft.com/office/drawing/2014/main" id="{2B11E888-E496-4782-86A2-FC5F54929B88}"/>
              </a:ext>
            </a:extLst>
          </p:cNvPr>
          <p:cNvSpPr/>
          <p:nvPr/>
        </p:nvSpPr>
        <p:spPr>
          <a:xfrm>
            <a:off x="5959971" y="4533557"/>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Half Frame 13">
            <a:extLst>
              <a:ext uri="{FF2B5EF4-FFF2-40B4-BE49-F238E27FC236}">
                <a16:creationId xmlns:a16="http://schemas.microsoft.com/office/drawing/2014/main" id="{AE77F2A8-2653-48F5-9E57-52672269EBBA}"/>
              </a:ext>
            </a:extLst>
          </p:cNvPr>
          <p:cNvSpPr/>
          <p:nvPr/>
        </p:nvSpPr>
        <p:spPr>
          <a:xfrm rot="10800000">
            <a:off x="11075758" y="5857415"/>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2231764"/>
            <a:ext cx="3433328" cy="584775"/>
          </a:xfrm>
          <a:prstGeom prst="rect">
            <a:avLst/>
          </a:prstGeom>
          <a:noFill/>
        </p:spPr>
        <p:txBody>
          <a:bodyPr wrap="square" rtlCol="0" anchor="ctr">
            <a:spAutoFit/>
          </a:bodyPr>
          <a:lstStyle/>
          <a:p>
            <a:r>
              <a:rPr lang="id-ID" altLang="ko-KR" sz="3200" b="1" dirty="0">
                <a:solidFill>
                  <a:schemeClr val="bg1"/>
                </a:solidFill>
                <a:latin typeface="+mj-lt"/>
                <a:cs typeface="Arial" pitchFamily="34" charset="0"/>
              </a:rPr>
              <a:t>Android</a:t>
            </a:r>
            <a:endParaRPr lang="en-US" altLang="ko-KR" sz="3200" b="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3117193"/>
            <a:ext cx="3433330" cy="1477328"/>
          </a:xfrm>
          <a:prstGeom prst="rect">
            <a:avLst/>
          </a:prstGeom>
          <a:noFill/>
        </p:spPr>
        <p:txBody>
          <a:bodyPr wrap="square" rtlCol="0" anchor="ctr">
            <a:spAutoFit/>
          </a:bodyPr>
          <a:lstStyle/>
          <a:p>
            <a:r>
              <a:rPr lang="en-GB" altLang="ko-KR" dirty="0">
                <a:solidFill>
                  <a:schemeClr val="bg1"/>
                </a:solidFill>
                <a:cs typeface="Arial" pitchFamily="34" charset="0"/>
              </a:rPr>
              <a:t>Android</a:t>
            </a:r>
            <a:r>
              <a:rPr lang="id-ID" altLang="ko-KR" dirty="0">
                <a:solidFill>
                  <a:schemeClr val="bg1"/>
                </a:solidFill>
                <a:cs typeface="Arial" pitchFamily="34" charset="0"/>
              </a:rPr>
              <a:t> merupakan</a:t>
            </a:r>
            <a:r>
              <a:rPr lang="en-GB" altLang="ko-KR" dirty="0">
                <a:solidFill>
                  <a:schemeClr val="bg1"/>
                </a:solidFill>
                <a:cs typeface="Arial" pitchFamily="34" charset="0"/>
              </a:rPr>
              <a:t> </a:t>
            </a:r>
            <a:r>
              <a:rPr lang="en-GB" altLang="ko-KR" dirty="0" err="1">
                <a:solidFill>
                  <a:schemeClr val="bg1"/>
                </a:solidFill>
                <a:cs typeface="Arial" pitchFamily="34" charset="0"/>
              </a:rPr>
              <a:t>sistem</a:t>
            </a:r>
            <a:r>
              <a:rPr lang="en-GB" altLang="ko-KR" dirty="0">
                <a:solidFill>
                  <a:schemeClr val="bg1"/>
                </a:solidFill>
                <a:cs typeface="Arial" pitchFamily="34" charset="0"/>
              </a:rPr>
              <a:t> </a:t>
            </a:r>
            <a:r>
              <a:rPr lang="en-GB" altLang="ko-KR" dirty="0" err="1">
                <a:solidFill>
                  <a:schemeClr val="bg1"/>
                </a:solidFill>
                <a:cs typeface="Arial" pitchFamily="34" charset="0"/>
              </a:rPr>
              <a:t>operasi</a:t>
            </a:r>
            <a:r>
              <a:rPr lang="en-GB" altLang="ko-KR" dirty="0">
                <a:solidFill>
                  <a:schemeClr val="bg1"/>
                </a:solidFill>
                <a:cs typeface="Arial" pitchFamily="34" charset="0"/>
              </a:rPr>
              <a:t> </a:t>
            </a:r>
            <a:r>
              <a:rPr lang="en-GB" altLang="ko-KR" dirty="0" err="1">
                <a:solidFill>
                  <a:schemeClr val="bg1"/>
                </a:solidFill>
                <a:cs typeface="Arial" pitchFamily="34" charset="0"/>
              </a:rPr>
              <a:t>dengan</a:t>
            </a:r>
            <a:r>
              <a:rPr lang="en-GB" altLang="ko-KR" dirty="0">
                <a:solidFill>
                  <a:schemeClr val="bg1"/>
                </a:solidFill>
                <a:cs typeface="Arial" pitchFamily="34" charset="0"/>
              </a:rPr>
              <a:t> market share </a:t>
            </a:r>
            <a:r>
              <a:rPr lang="en-GB" altLang="ko-KR" dirty="0" err="1">
                <a:solidFill>
                  <a:schemeClr val="bg1"/>
                </a:solidFill>
                <a:cs typeface="Arial" pitchFamily="34" charset="0"/>
              </a:rPr>
              <a:t>tertinggi</a:t>
            </a:r>
            <a:r>
              <a:rPr lang="en-GB" altLang="ko-KR" dirty="0">
                <a:solidFill>
                  <a:schemeClr val="bg1"/>
                </a:solidFill>
                <a:cs typeface="Arial" pitchFamily="34" charset="0"/>
              </a:rPr>
              <a:t> di dunia </a:t>
            </a:r>
            <a:r>
              <a:rPr lang="en-GB" altLang="ko-KR" dirty="0" err="1">
                <a:solidFill>
                  <a:schemeClr val="bg1"/>
                </a:solidFill>
                <a:cs typeface="Arial" pitchFamily="34" charset="0"/>
              </a:rPr>
              <a:t>dengan</a:t>
            </a:r>
            <a:r>
              <a:rPr lang="en-GB" altLang="ko-KR" dirty="0">
                <a:solidFill>
                  <a:schemeClr val="bg1"/>
                </a:solidFill>
                <a:cs typeface="Arial" pitchFamily="34" charset="0"/>
              </a:rPr>
              <a:t> </a:t>
            </a:r>
            <a:r>
              <a:rPr lang="en-GB" altLang="ko-KR" dirty="0" err="1">
                <a:solidFill>
                  <a:schemeClr val="bg1"/>
                </a:solidFill>
                <a:cs typeface="Arial" pitchFamily="34" charset="0"/>
              </a:rPr>
              <a:t>angka</a:t>
            </a:r>
            <a:r>
              <a:rPr lang="en-GB" altLang="ko-KR" dirty="0">
                <a:solidFill>
                  <a:schemeClr val="bg1"/>
                </a:solidFill>
                <a:cs typeface="Arial" pitchFamily="34" charset="0"/>
              </a:rPr>
              <a:t> 82,8% (A. </a:t>
            </a:r>
            <a:r>
              <a:rPr lang="en-GB" altLang="ko-KR" dirty="0" err="1">
                <a:solidFill>
                  <a:schemeClr val="bg1"/>
                </a:solidFill>
                <a:cs typeface="Arial" pitchFamily="34" charset="0"/>
              </a:rPr>
              <a:t>Marzak</a:t>
            </a:r>
            <a:r>
              <a:rPr lang="en-GB" altLang="ko-KR" dirty="0">
                <a:solidFill>
                  <a:schemeClr val="bg1"/>
                </a:solidFill>
                <a:cs typeface="Arial" pitchFamily="34" charset="0"/>
              </a:rPr>
              <a:t> and I. </a:t>
            </a:r>
            <a:r>
              <a:rPr lang="en-GB" altLang="ko-KR" dirty="0" err="1">
                <a:solidFill>
                  <a:schemeClr val="bg1"/>
                </a:solidFill>
                <a:cs typeface="Arial" pitchFamily="34" charset="0"/>
              </a:rPr>
              <a:t>Abdelbaki</a:t>
            </a:r>
            <a:r>
              <a:rPr lang="en-GB" altLang="ko-KR" dirty="0">
                <a:solidFill>
                  <a:schemeClr val="bg1"/>
                </a:solidFill>
                <a:cs typeface="Arial" pitchFamily="34" charset="0"/>
              </a:rPr>
              <a:t>, 2016).</a:t>
            </a:r>
          </a:p>
        </p:txBody>
      </p:sp>
    </p:spTree>
    <p:extLst>
      <p:ext uri="{BB962C8B-B14F-4D97-AF65-F5344CB8AC3E}">
        <p14:creationId xmlns:p14="http://schemas.microsoft.com/office/powerpoint/2010/main" val="2051461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B5E00DB-CB39-4FD6-9E5B-DB5D98C32B5E}"/>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0" y="0"/>
            <a:ext cx="12192000" cy="6858000"/>
          </a:xfrm>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E4294B-886C-4A4D-AE43-C4AD764BCD5A}"/>
              </a:ext>
            </a:extLst>
          </p:cNvPr>
          <p:cNvSpPr txBox="1"/>
          <p:nvPr/>
        </p:nvSpPr>
        <p:spPr>
          <a:xfrm>
            <a:off x="6287772" y="4851935"/>
            <a:ext cx="5106154" cy="1323439"/>
          </a:xfrm>
          <a:prstGeom prst="rect">
            <a:avLst/>
          </a:prstGeom>
          <a:noFill/>
        </p:spPr>
        <p:txBody>
          <a:bodyPr wrap="square" rtlCol="0">
            <a:spAutoFit/>
          </a:bodyPr>
          <a:lstStyle/>
          <a:p>
            <a:r>
              <a:rPr lang="en-US" altLang="ko-KR" sz="2000" dirty="0">
                <a:solidFill>
                  <a:schemeClr val="bg1"/>
                </a:solidFill>
                <a:cs typeface="Arial" pitchFamily="34" charset="0"/>
              </a:rPr>
              <a:t>You can simply impress your audience and add a unique zing and appeal to your Presentations. </a:t>
            </a:r>
            <a:r>
              <a:rPr lang="en-US" altLang="ko-KR" sz="2000" dirty="0">
                <a:solidFill>
                  <a:schemeClr val="bg1"/>
                </a:solidFill>
              </a:rPr>
              <a:t>Get a modern PowerPoint  Presentation that is beautifully designed. </a:t>
            </a:r>
            <a:endParaRPr lang="ko-KR" altLang="en-US" sz="2000" dirty="0">
              <a:solidFill>
                <a:schemeClr val="bg1"/>
              </a:solidFill>
              <a:cs typeface="Arial" pitchFamily="34" charset="0"/>
            </a:endParaRPr>
          </a:p>
        </p:txBody>
      </p:sp>
      <p:sp>
        <p:nvSpPr>
          <p:cNvPr id="13" name="Half Frame 12">
            <a:extLst>
              <a:ext uri="{FF2B5EF4-FFF2-40B4-BE49-F238E27FC236}">
                <a16:creationId xmlns:a16="http://schemas.microsoft.com/office/drawing/2014/main" id="{2B11E888-E496-4782-86A2-FC5F54929B88}"/>
              </a:ext>
            </a:extLst>
          </p:cNvPr>
          <p:cNvSpPr/>
          <p:nvPr/>
        </p:nvSpPr>
        <p:spPr>
          <a:xfrm>
            <a:off x="5959971" y="4533557"/>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Half Frame 13">
            <a:extLst>
              <a:ext uri="{FF2B5EF4-FFF2-40B4-BE49-F238E27FC236}">
                <a16:creationId xmlns:a16="http://schemas.microsoft.com/office/drawing/2014/main" id="{AE77F2A8-2653-48F5-9E57-52672269EBBA}"/>
              </a:ext>
            </a:extLst>
          </p:cNvPr>
          <p:cNvSpPr/>
          <p:nvPr/>
        </p:nvSpPr>
        <p:spPr>
          <a:xfrm rot="10800000">
            <a:off x="11075758" y="5857415"/>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1985543"/>
            <a:ext cx="3433328" cy="1077218"/>
          </a:xfrm>
          <a:prstGeom prst="rect">
            <a:avLst/>
          </a:prstGeom>
          <a:noFill/>
        </p:spPr>
        <p:txBody>
          <a:bodyPr wrap="square" rtlCol="0" anchor="ctr">
            <a:spAutoFit/>
          </a:bodyPr>
          <a:lstStyle/>
          <a:p>
            <a:r>
              <a:rPr lang="id-ID" altLang="ko-KR" sz="3200" b="1" dirty="0">
                <a:solidFill>
                  <a:schemeClr val="bg1"/>
                </a:solidFill>
                <a:latin typeface="+mj-lt"/>
                <a:cs typeface="Arial" pitchFamily="34" charset="0"/>
              </a:rPr>
              <a:t>Penyimpanan Lokal SQLite</a:t>
            </a:r>
            <a:endParaRPr lang="en-US" altLang="ko-KR" sz="3200" b="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3102744"/>
            <a:ext cx="3433330" cy="2308324"/>
          </a:xfrm>
          <a:prstGeom prst="rect">
            <a:avLst/>
          </a:prstGeom>
          <a:noFill/>
        </p:spPr>
        <p:txBody>
          <a:bodyPr wrap="square" rtlCol="0" anchor="ctr">
            <a:spAutoFit/>
          </a:bodyPr>
          <a:lstStyle/>
          <a:p>
            <a:r>
              <a:rPr lang="en-GB" altLang="ko-KR" dirty="0" err="1">
                <a:solidFill>
                  <a:schemeClr val="bg1"/>
                </a:solidFill>
                <a:cs typeface="Arial" pitchFamily="34" charset="0"/>
              </a:rPr>
              <a:t>Penyimpanan</a:t>
            </a:r>
            <a:r>
              <a:rPr lang="en-GB" altLang="ko-KR" dirty="0">
                <a:solidFill>
                  <a:schemeClr val="bg1"/>
                </a:solidFill>
                <a:cs typeface="Arial" pitchFamily="34" charset="0"/>
              </a:rPr>
              <a:t> </a:t>
            </a:r>
            <a:r>
              <a:rPr lang="en-GB" altLang="ko-KR" dirty="0" err="1">
                <a:solidFill>
                  <a:schemeClr val="bg1"/>
                </a:solidFill>
                <a:cs typeface="Arial" pitchFamily="34" charset="0"/>
              </a:rPr>
              <a:t>Lokal</a:t>
            </a:r>
            <a:r>
              <a:rPr lang="en-GB" altLang="ko-KR" dirty="0">
                <a:solidFill>
                  <a:schemeClr val="bg1"/>
                </a:solidFill>
                <a:cs typeface="Arial" pitchFamily="34" charset="0"/>
              </a:rPr>
              <a:t> SQLite, salah </a:t>
            </a:r>
            <a:r>
              <a:rPr lang="en-GB" altLang="ko-KR" dirty="0" err="1">
                <a:solidFill>
                  <a:schemeClr val="bg1"/>
                </a:solidFill>
                <a:cs typeface="Arial" pitchFamily="34" charset="0"/>
              </a:rPr>
              <a:t>satu</a:t>
            </a:r>
            <a:r>
              <a:rPr lang="en-GB" altLang="ko-KR" dirty="0">
                <a:solidFill>
                  <a:schemeClr val="bg1"/>
                </a:solidFill>
                <a:cs typeface="Arial" pitchFamily="34" charset="0"/>
              </a:rPr>
              <a:t> </a:t>
            </a:r>
            <a:r>
              <a:rPr lang="en-GB" altLang="ko-KR" dirty="0" err="1">
                <a:solidFill>
                  <a:schemeClr val="bg1"/>
                </a:solidFill>
                <a:cs typeface="Arial" pitchFamily="34" charset="0"/>
              </a:rPr>
              <a:t>jenis</a:t>
            </a:r>
            <a:r>
              <a:rPr lang="en-GB" altLang="ko-KR" dirty="0">
                <a:solidFill>
                  <a:schemeClr val="bg1"/>
                </a:solidFill>
                <a:cs typeface="Arial" pitchFamily="34" charset="0"/>
              </a:rPr>
              <a:t> </a:t>
            </a:r>
            <a:r>
              <a:rPr lang="en-GB" altLang="ko-KR" dirty="0" err="1">
                <a:solidFill>
                  <a:schemeClr val="bg1"/>
                </a:solidFill>
                <a:cs typeface="Arial" pitchFamily="34" charset="0"/>
              </a:rPr>
              <a:t>penyimpanan</a:t>
            </a:r>
            <a:r>
              <a:rPr lang="en-GB" altLang="ko-KR" dirty="0">
                <a:solidFill>
                  <a:schemeClr val="bg1"/>
                </a:solidFill>
                <a:cs typeface="Arial" pitchFamily="34" charset="0"/>
              </a:rPr>
              <a:t> di Android. Karena di Android </a:t>
            </a:r>
            <a:r>
              <a:rPr lang="en-GB" altLang="ko-KR" dirty="0" err="1">
                <a:solidFill>
                  <a:schemeClr val="bg1"/>
                </a:solidFill>
                <a:cs typeface="Arial" pitchFamily="34" charset="0"/>
              </a:rPr>
              <a:t>menawarkan</a:t>
            </a:r>
            <a:r>
              <a:rPr lang="en-GB" altLang="ko-KR" dirty="0">
                <a:solidFill>
                  <a:schemeClr val="bg1"/>
                </a:solidFill>
                <a:cs typeface="Arial" pitchFamily="34" charset="0"/>
              </a:rPr>
              <a:t> </a:t>
            </a:r>
            <a:r>
              <a:rPr lang="en-GB" altLang="ko-KR" dirty="0" err="1">
                <a:solidFill>
                  <a:schemeClr val="bg1"/>
                </a:solidFill>
                <a:cs typeface="Arial" pitchFamily="34" charset="0"/>
              </a:rPr>
              <a:t>beberapa</a:t>
            </a:r>
            <a:r>
              <a:rPr lang="en-GB" altLang="ko-KR" dirty="0">
                <a:solidFill>
                  <a:schemeClr val="bg1"/>
                </a:solidFill>
                <a:cs typeface="Arial" pitchFamily="34" charset="0"/>
              </a:rPr>
              <a:t> </a:t>
            </a:r>
            <a:r>
              <a:rPr lang="en-GB" altLang="ko-KR" dirty="0" err="1">
                <a:solidFill>
                  <a:schemeClr val="bg1"/>
                </a:solidFill>
                <a:cs typeface="Arial" pitchFamily="34" charset="0"/>
              </a:rPr>
              <a:t>jenis</a:t>
            </a:r>
            <a:r>
              <a:rPr lang="en-GB" altLang="ko-KR" dirty="0">
                <a:solidFill>
                  <a:schemeClr val="bg1"/>
                </a:solidFill>
                <a:cs typeface="Arial" pitchFamily="34" charset="0"/>
              </a:rPr>
              <a:t> </a:t>
            </a:r>
            <a:r>
              <a:rPr lang="en-GB" altLang="ko-KR" dirty="0" err="1">
                <a:solidFill>
                  <a:schemeClr val="bg1"/>
                </a:solidFill>
                <a:cs typeface="Arial" pitchFamily="34" charset="0"/>
              </a:rPr>
              <a:t>penyimpanan</a:t>
            </a:r>
            <a:r>
              <a:rPr lang="en-GB" altLang="ko-KR" dirty="0">
                <a:solidFill>
                  <a:schemeClr val="bg1"/>
                </a:solidFill>
                <a:cs typeface="Arial" pitchFamily="34" charset="0"/>
              </a:rPr>
              <a:t>, yang </a:t>
            </a:r>
            <a:r>
              <a:rPr lang="en-GB" altLang="ko-KR" dirty="0" err="1">
                <a:solidFill>
                  <a:schemeClr val="bg1"/>
                </a:solidFill>
                <a:cs typeface="Arial" pitchFamily="34" charset="0"/>
              </a:rPr>
              <a:t>dapat</a:t>
            </a:r>
            <a:r>
              <a:rPr lang="en-GB" altLang="ko-KR" dirty="0">
                <a:solidFill>
                  <a:schemeClr val="bg1"/>
                </a:solidFill>
                <a:cs typeface="Arial" pitchFamily="34" charset="0"/>
              </a:rPr>
              <a:t> </a:t>
            </a:r>
            <a:r>
              <a:rPr lang="en-GB" altLang="ko-KR" dirty="0" err="1">
                <a:solidFill>
                  <a:schemeClr val="bg1"/>
                </a:solidFill>
                <a:cs typeface="Arial" pitchFamily="34" charset="0"/>
              </a:rPr>
              <a:t>dieksploitasi</a:t>
            </a:r>
            <a:r>
              <a:rPr lang="en-GB" altLang="ko-KR" dirty="0">
                <a:solidFill>
                  <a:schemeClr val="bg1"/>
                </a:solidFill>
                <a:cs typeface="Arial" pitchFamily="34" charset="0"/>
              </a:rPr>
              <a:t> </a:t>
            </a:r>
            <a:r>
              <a:rPr lang="en-GB" altLang="ko-KR" dirty="0" err="1">
                <a:solidFill>
                  <a:schemeClr val="bg1"/>
                </a:solidFill>
                <a:cs typeface="Arial" pitchFamily="34" charset="0"/>
              </a:rPr>
              <a:t>sesuai</a:t>
            </a:r>
            <a:r>
              <a:rPr lang="en-GB" altLang="ko-KR" dirty="0">
                <a:solidFill>
                  <a:schemeClr val="bg1"/>
                </a:solidFill>
                <a:cs typeface="Arial" pitchFamily="34" charset="0"/>
              </a:rPr>
              <a:t> </a:t>
            </a:r>
            <a:r>
              <a:rPr lang="en-GB" altLang="ko-KR" dirty="0" err="1">
                <a:solidFill>
                  <a:schemeClr val="bg1"/>
                </a:solidFill>
                <a:cs typeface="Arial" pitchFamily="34" charset="0"/>
              </a:rPr>
              <a:t>untuk</a:t>
            </a:r>
            <a:r>
              <a:rPr lang="en-GB" altLang="ko-KR" dirty="0">
                <a:solidFill>
                  <a:schemeClr val="bg1"/>
                </a:solidFill>
                <a:cs typeface="Arial" pitchFamily="34" charset="0"/>
              </a:rPr>
              <a:t> </a:t>
            </a:r>
            <a:r>
              <a:rPr lang="en-GB" altLang="ko-KR" dirty="0" err="1">
                <a:solidFill>
                  <a:schemeClr val="bg1"/>
                </a:solidFill>
                <a:cs typeface="Arial" pitchFamily="34" charset="0"/>
              </a:rPr>
              <a:t>kebutuhannya</a:t>
            </a:r>
            <a:r>
              <a:rPr lang="en-GB" altLang="ko-KR" dirty="0">
                <a:solidFill>
                  <a:schemeClr val="bg1"/>
                </a:solidFill>
                <a:cs typeface="Arial" pitchFamily="34" charset="0"/>
              </a:rPr>
              <a:t> (A. </a:t>
            </a:r>
            <a:r>
              <a:rPr lang="en-GB" altLang="ko-KR" dirty="0" err="1">
                <a:solidFill>
                  <a:schemeClr val="bg1"/>
                </a:solidFill>
                <a:cs typeface="Arial" pitchFamily="34" charset="0"/>
              </a:rPr>
              <a:t>Marzak</a:t>
            </a:r>
            <a:r>
              <a:rPr lang="en-GB" altLang="ko-KR" dirty="0">
                <a:solidFill>
                  <a:schemeClr val="bg1"/>
                </a:solidFill>
                <a:cs typeface="Arial" pitchFamily="34" charset="0"/>
              </a:rPr>
              <a:t> and I. </a:t>
            </a:r>
            <a:r>
              <a:rPr lang="en-GB" altLang="ko-KR" dirty="0" err="1">
                <a:solidFill>
                  <a:schemeClr val="bg1"/>
                </a:solidFill>
                <a:cs typeface="Arial" pitchFamily="34" charset="0"/>
              </a:rPr>
              <a:t>Abdelbaki</a:t>
            </a:r>
            <a:r>
              <a:rPr lang="en-GB" altLang="ko-KR" dirty="0">
                <a:solidFill>
                  <a:schemeClr val="bg1"/>
                </a:solidFill>
                <a:cs typeface="Arial" pitchFamily="34" charset="0"/>
              </a:rPr>
              <a:t>, 2016). </a:t>
            </a:r>
          </a:p>
        </p:txBody>
      </p:sp>
    </p:spTree>
    <p:extLst>
      <p:ext uri="{BB962C8B-B14F-4D97-AF65-F5344CB8AC3E}">
        <p14:creationId xmlns:p14="http://schemas.microsoft.com/office/powerpoint/2010/main" val="66634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095A2E5-2502-46B7-AECE-B4C537518CA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414" r="29414"/>
          <a:stretch>
            <a:fillRect/>
          </a:stretch>
        </p:blipFill>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1325168"/>
            <a:ext cx="3433328" cy="2123658"/>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Atribut Komponen </a:t>
            </a:r>
            <a:r>
              <a:rPr lang="id-ID" altLang="ko-KR" sz="4400" b="1" i="1" dirty="0">
                <a:solidFill>
                  <a:schemeClr val="bg1"/>
                </a:solidFill>
                <a:latin typeface="+mj-lt"/>
                <a:cs typeface="Arial" pitchFamily="34" charset="0"/>
              </a:rPr>
              <a:t>Mobile</a:t>
            </a:r>
            <a:endParaRPr lang="en-US" altLang="ko-KR" sz="4400" b="1" i="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489353"/>
            <a:ext cx="3035407" cy="738664"/>
          </a:xfrm>
          <a:prstGeom prst="rect">
            <a:avLst/>
          </a:prstGeom>
          <a:noFill/>
        </p:spPr>
        <p:txBody>
          <a:bodyPr wrap="square" lIns="108000" rIns="108000" rtlCol="0">
            <a:spAutoFit/>
          </a:bodyPr>
          <a:lstStyle/>
          <a:p>
            <a:r>
              <a:rPr lang="sv-SE" altLang="ko-KR" sz="1400" b="1" dirty="0">
                <a:solidFill>
                  <a:schemeClr val="bg1"/>
                </a:solidFill>
                <a:cs typeface="Arial" pitchFamily="34" charset="0"/>
              </a:rPr>
              <a:t>Komponen aplikasi adalah blok bangunan penting dari aplikasi Android.</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4217208"/>
            <a:ext cx="3061125" cy="461665"/>
          </a:xfrm>
          <a:prstGeom prst="rect">
            <a:avLst/>
          </a:prstGeom>
        </p:spPr>
        <p:txBody>
          <a:bodyPr wrap="square">
            <a:spAutoFit/>
          </a:bodyPr>
          <a:lstStyle/>
          <a:p>
            <a:r>
              <a:rPr lang="en-US" altLang="ko-KR" sz="1200" dirty="0">
                <a:solidFill>
                  <a:schemeClr val="bg1"/>
                </a:solidFill>
              </a:rPr>
              <a:t>1.</a:t>
            </a:r>
            <a:r>
              <a:rPr lang="id-ID" altLang="ko-KR" sz="1200" dirty="0">
                <a:solidFill>
                  <a:schemeClr val="bg1"/>
                </a:solidFill>
              </a:rPr>
              <a:t> Komponen Aplikasi Android</a:t>
            </a:r>
            <a:endParaRPr lang="en-US" altLang="ko-KR" sz="1200" dirty="0">
              <a:solidFill>
                <a:schemeClr val="bg1"/>
              </a:solidFill>
            </a:endParaRPr>
          </a:p>
          <a:p>
            <a:r>
              <a:rPr lang="en-US" altLang="ko-KR" sz="1200" dirty="0">
                <a:solidFill>
                  <a:schemeClr val="bg1"/>
                </a:solidFill>
              </a:rPr>
              <a:t>2.</a:t>
            </a:r>
            <a:r>
              <a:rPr lang="id-ID" altLang="ko-KR" sz="1200" dirty="0">
                <a:solidFill>
                  <a:schemeClr val="bg1"/>
                </a:solidFill>
              </a:rPr>
              <a:t> Model penyimpanan data Android</a:t>
            </a:r>
            <a:endParaRPr lang="en-US" altLang="ko-KR" sz="1200" dirty="0">
              <a:solidFill>
                <a:schemeClr val="bg1"/>
              </a:solidFill>
            </a:endParaRPr>
          </a:p>
        </p:txBody>
      </p:sp>
      <p:pic>
        <p:nvPicPr>
          <p:cNvPr id="14" name="Picture Placeholder 13">
            <a:extLst>
              <a:ext uri="{FF2B5EF4-FFF2-40B4-BE49-F238E27FC236}">
                <a16:creationId xmlns:a16="http://schemas.microsoft.com/office/drawing/2014/main" id="{E3E11AB9-43FE-4233-9D16-C15890962ECB}"/>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29560" r="25588"/>
          <a:stretch/>
        </p:blipFill>
        <p:spPr>
          <a:xfrm>
            <a:off x="7548561" y="477308"/>
            <a:ext cx="2897717" cy="2731837"/>
          </a:xfrm>
        </p:spPr>
      </p:pic>
      <p:pic>
        <p:nvPicPr>
          <p:cNvPr id="17" name="Picture Placeholder 16">
            <a:extLst>
              <a:ext uri="{FF2B5EF4-FFF2-40B4-BE49-F238E27FC236}">
                <a16:creationId xmlns:a16="http://schemas.microsoft.com/office/drawing/2014/main" id="{160CF685-433E-43F3-8D0A-993B2A155EAF}"/>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55604" t="721" r="-48" b="-721"/>
          <a:stretch/>
        </p:blipFill>
        <p:spPr>
          <a:xfrm>
            <a:off x="7548561" y="3648856"/>
            <a:ext cx="2897717" cy="2731837"/>
          </a:xfrm>
        </p:spPr>
      </p:pic>
    </p:spTree>
    <p:extLst>
      <p:ext uri="{BB962C8B-B14F-4D97-AF65-F5344CB8AC3E}">
        <p14:creationId xmlns:p14="http://schemas.microsoft.com/office/powerpoint/2010/main" val="526398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CFA5551-1EEB-409D-96F3-4DBC01E695FA}"/>
              </a:ext>
            </a:extLst>
          </p:cNvPr>
          <p:cNvSpPr txBox="1"/>
          <p:nvPr/>
        </p:nvSpPr>
        <p:spPr>
          <a:xfrm>
            <a:off x="441157" y="385010"/>
            <a:ext cx="11309685" cy="923330"/>
          </a:xfrm>
          <a:prstGeom prst="rect">
            <a:avLst/>
          </a:prstGeom>
          <a:noFill/>
        </p:spPr>
        <p:txBody>
          <a:bodyPr wrap="square" rtlCol="0">
            <a:spAutoFit/>
          </a:bodyPr>
          <a:lstStyle/>
          <a:p>
            <a:r>
              <a:rPr lang="id-ID" sz="5400" dirty="0">
                <a:solidFill>
                  <a:schemeClr val="bg1"/>
                </a:solidFill>
              </a:rPr>
              <a:t>Komponen Aplikasi Android</a:t>
            </a:r>
            <a:endParaRPr lang="en-ID" sz="5400" dirty="0">
              <a:solidFill>
                <a:schemeClr val="bg1"/>
              </a:solidFill>
            </a:endParaRPr>
          </a:p>
        </p:txBody>
      </p:sp>
      <p:pic>
        <p:nvPicPr>
          <p:cNvPr id="5" name="Picture 4">
            <a:extLst>
              <a:ext uri="{FF2B5EF4-FFF2-40B4-BE49-F238E27FC236}">
                <a16:creationId xmlns:a16="http://schemas.microsoft.com/office/drawing/2014/main" id="{F4D0324F-BD96-48B8-809B-558C2CF729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0905" y="2551602"/>
            <a:ext cx="9870188" cy="4178060"/>
          </a:xfrm>
          <a:prstGeom prst="rect">
            <a:avLst/>
          </a:prstGeom>
          <a:noFill/>
          <a:ln>
            <a:noFill/>
          </a:ln>
        </p:spPr>
      </p:pic>
      <p:sp>
        <p:nvSpPr>
          <p:cNvPr id="11" name="TextBox 10">
            <a:extLst>
              <a:ext uri="{FF2B5EF4-FFF2-40B4-BE49-F238E27FC236}">
                <a16:creationId xmlns:a16="http://schemas.microsoft.com/office/drawing/2014/main" id="{72783F52-DFA6-448E-8264-4023CCDF5D73}"/>
              </a:ext>
            </a:extLst>
          </p:cNvPr>
          <p:cNvSpPr txBox="1"/>
          <p:nvPr/>
        </p:nvSpPr>
        <p:spPr>
          <a:xfrm>
            <a:off x="441157" y="1308340"/>
            <a:ext cx="6096000" cy="369332"/>
          </a:xfrm>
          <a:prstGeom prst="rect">
            <a:avLst/>
          </a:prstGeom>
          <a:noFill/>
        </p:spPr>
        <p:txBody>
          <a:bodyPr wrap="square">
            <a:spAutoFit/>
          </a:bodyPr>
          <a:lstStyle/>
          <a:p>
            <a:pPr>
              <a:spcAft>
                <a:spcPts val="600"/>
              </a:spcAft>
            </a:pPr>
            <a:r>
              <a:rPr lang="id-ID"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Sumber: (A. Marzak and I. Abdelbaki, 2016)</a:t>
            </a:r>
            <a:endParaRPr lang="en-ID"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87061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5CFA5551-1EEB-409D-96F3-4DBC01E695FA}"/>
              </a:ext>
            </a:extLst>
          </p:cNvPr>
          <p:cNvSpPr txBox="1"/>
          <p:nvPr/>
        </p:nvSpPr>
        <p:spPr>
          <a:xfrm>
            <a:off x="441157" y="385010"/>
            <a:ext cx="11309685" cy="923330"/>
          </a:xfrm>
          <a:prstGeom prst="rect">
            <a:avLst/>
          </a:prstGeom>
          <a:noFill/>
        </p:spPr>
        <p:txBody>
          <a:bodyPr wrap="square" rtlCol="0">
            <a:spAutoFit/>
          </a:bodyPr>
          <a:lstStyle/>
          <a:p>
            <a:r>
              <a:rPr lang="id-ID" sz="5400" dirty="0">
                <a:solidFill>
                  <a:schemeClr val="bg1"/>
                </a:solidFill>
              </a:rPr>
              <a:t>Model Penyimpanan Data Android</a:t>
            </a:r>
            <a:endParaRPr lang="en-ID" sz="5400" dirty="0">
              <a:solidFill>
                <a:schemeClr val="bg1"/>
              </a:solidFill>
            </a:endParaRPr>
          </a:p>
        </p:txBody>
      </p:sp>
      <p:pic>
        <p:nvPicPr>
          <p:cNvPr id="4" name="Picture 3">
            <a:extLst>
              <a:ext uri="{FF2B5EF4-FFF2-40B4-BE49-F238E27FC236}">
                <a16:creationId xmlns:a16="http://schemas.microsoft.com/office/drawing/2014/main" id="{FC2496DA-9FD3-4462-8D64-6467D71BDD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89164" y="2511501"/>
            <a:ext cx="10013670" cy="4194102"/>
          </a:xfrm>
          <a:prstGeom prst="rect">
            <a:avLst/>
          </a:prstGeom>
          <a:noFill/>
          <a:ln>
            <a:noFill/>
          </a:ln>
        </p:spPr>
      </p:pic>
      <p:sp>
        <p:nvSpPr>
          <p:cNvPr id="9" name="TextBox 8">
            <a:extLst>
              <a:ext uri="{FF2B5EF4-FFF2-40B4-BE49-F238E27FC236}">
                <a16:creationId xmlns:a16="http://schemas.microsoft.com/office/drawing/2014/main" id="{53B89ED3-3CDB-424E-8A4A-C6F4F6AD77F4}"/>
              </a:ext>
            </a:extLst>
          </p:cNvPr>
          <p:cNvSpPr txBox="1"/>
          <p:nvPr/>
        </p:nvSpPr>
        <p:spPr>
          <a:xfrm>
            <a:off x="441157" y="1308340"/>
            <a:ext cx="6096000" cy="369332"/>
          </a:xfrm>
          <a:prstGeom prst="rect">
            <a:avLst/>
          </a:prstGeom>
          <a:noFill/>
        </p:spPr>
        <p:txBody>
          <a:bodyPr wrap="square">
            <a:spAutoFit/>
          </a:bodyPr>
          <a:lstStyle/>
          <a:p>
            <a:pPr>
              <a:spcAft>
                <a:spcPts val="600"/>
              </a:spcAft>
            </a:pPr>
            <a:r>
              <a:rPr lang="id-ID"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t>Sumber: (A. Marzak and I. Abdelbaki, 2016)</a:t>
            </a:r>
            <a:endParaRPr lang="en-ID"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788369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62470" y="2972840"/>
            <a:ext cx="6383588" cy="646331"/>
          </a:xfrm>
          <a:prstGeom prst="rect">
            <a:avLst/>
          </a:prstGeom>
          <a:noFill/>
        </p:spPr>
        <p:txBody>
          <a:bodyPr wrap="square" rtlCol="0" anchor="ctr">
            <a:spAutoFit/>
          </a:bodyPr>
          <a:lstStyle/>
          <a:p>
            <a:r>
              <a:rPr lang="id-ID" altLang="ko-KR" sz="3600" dirty="0">
                <a:solidFill>
                  <a:schemeClr val="bg1"/>
                </a:solidFill>
                <a:cs typeface="Arial" pitchFamily="34" charset="0"/>
              </a:rPr>
              <a:t>Bab 3 </a:t>
            </a:r>
            <a:r>
              <a:rPr lang="en-US" altLang="ko-KR" sz="3600" dirty="0" err="1">
                <a:solidFill>
                  <a:schemeClr val="bg1"/>
                </a:solidFill>
                <a:cs typeface="Arial" pitchFamily="34" charset="0"/>
              </a:rPr>
              <a:t>Metodologi</a:t>
            </a:r>
            <a:endParaRPr lang="en-US" altLang="ko-KR" sz="36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662405" y="3719706"/>
            <a:ext cx="6383511" cy="400110"/>
          </a:xfrm>
          <a:prstGeom prst="rect">
            <a:avLst/>
          </a:prstGeom>
          <a:noFill/>
        </p:spPr>
        <p:txBody>
          <a:bodyPr wrap="square" rtlCol="0" anchor="ctr">
            <a:spAutoFit/>
          </a:bodyPr>
          <a:lstStyle/>
          <a:p>
            <a:r>
              <a:rPr lang="id-ID" altLang="ko-KR" sz="2000" dirty="0">
                <a:solidFill>
                  <a:schemeClr val="bg1"/>
                </a:solidFill>
                <a:cs typeface="Arial" pitchFamily="34" charset="0"/>
              </a:rPr>
              <a:t>Model Pengembangan, dan Prosedur Pengembangan.</a:t>
            </a:r>
            <a:endParaRPr lang="en-US" altLang="ko-KR" sz="2000" dirty="0">
              <a:solidFill>
                <a:schemeClr val="bg1"/>
              </a:solidFill>
              <a:cs typeface="Arial" pitchFamily="34" charset="0"/>
            </a:endParaRPr>
          </a:p>
        </p:txBody>
      </p:sp>
      <p:grpSp>
        <p:nvGrpSpPr>
          <p:cNvPr id="9" name="Group 8">
            <a:extLst>
              <a:ext uri="{FF2B5EF4-FFF2-40B4-BE49-F238E27FC236}">
                <a16:creationId xmlns:a16="http://schemas.microsoft.com/office/drawing/2014/main" id="{03292629-1BF9-43E7-A647-9ADAA00A431A}"/>
              </a:ext>
            </a:extLst>
          </p:cNvPr>
          <p:cNvGrpSpPr/>
          <p:nvPr/>
        </p:nvGrpSpPr>
        <p:grpSpPr>
          <a:xfrm>
            <a:off x="3187878" y="2687888"/>
            <a:ext cx="1539374" cy="1482224"/>
            <a:chOff x="3507038" y="2754563"/>
            <a:chExt cx="1539374" cy="1482224"/>
          </a:xfrm>
        </p:grpSpPr>
        <p:grpSp>
          <p:nvGrpSpPr>
            <p:cNvPr id="7" name="Group 6">
              <a:extLst>
                <a:ext uri="{FF2B5EF4-FFF2-40B4-BE49-F238E27FC236}">
                  <a16:creationId xmlns:a16="http://schemas.microsoft.com/office/drawing/2014/main" id="{7A380AE6-32D9-47BE-920F-9E29276D3163}"/>
                </a:ext>
              </a:extLst>
            </p:cNvPr>
            <p:cNvGrpSpPr/>
            <p:nvPr/>
          </p:nvGrpSpPr>
          <p:grpSpPr>
            <a:xfrm>
              <a:off x="3507038" y="2754563"/>
              <a:ext cx="1539374" cy="1482224"/>
              <a:chOff x="3554663" y="2792663"/>
              <a:chExt cx="1539374" cy="1482224"/>
            </a:xfrm>
          </p:grpSpPr>
          <p:sp>
            <p:nvSpPr>
              <p:cNvPr id="2" name="Rectangle 1">
                <a:extLst>
                  <a:ext uri="{FF2B5EF4-FFF2-40B4-BE49-F238E27FC236}">
                    <a16:creationId xmlns:a16="http://schemas.microsoft.com/office/drawing/2014/main" id="{3E747A1D-AA00-41CD-BD45-9775D5E85F8B}"/>
                  </a:ext>
                </a:extLst>
              </p:cNvPr>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a:extLst>
                  <a:ext uri="{FF2B5EF4-FFF2-40B4-BE49-F238E27FC236}">
                    <a16:creationId xmlns:a16="http://schemas.microsoft.com/office/drawing/2014/main" id="{FFA0684A-8679-4C0F-AB80-DF2DD6A90EA2}"/>
                  </a:ext>
                </a:extLst>
              </p:cNvPr>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Half Frame 5">
                <a:extLst>
                  <a:ext uri="{FF2B5EF4-FFF2-40B4-BE49-F238E27FC236}">
                    <a16:creationId xmlns:a16="http://schemas.microsoft.com/office/drawing/2014/main" id="{D34A0230-EE78-4651-BF34-34C31F3EA041}"/>
                  </a:ext>
                </a:extLst>
              </p:cNvPr>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8" name="Rounded Rectangle 51">
              <a:extLst>
                <a:ext uri="{FF2B5EF4-FFF2-40B4-BE49-F238E27FC236}">
                  <a16:creationId xmlns:a16="http://schemas.microsoft.com/office/drawing/2014/main" id="{FAC36AFA-5D04-4049-B177-1D0B15F49F28}"/>
                </a:ext>
              </a:extLst>
            </p:cNvPr>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546689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E8A6D2A6-3F2B-452D-9467-2CEB18002A5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682" r="-348"/>
          <a:stretch/>
        </p:blipFill>
        <p:spPr>
          <a:xfrm>
            <a:off x="0" y="0"/>
            <a:ext cx="5638800" cy="6858000"/>
          </a:xfrm>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2002276"/>
            <a:ext cx="3433328" cy="769441"/>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Metodologi</a:t>
            </a:r>
            <a:endParaRPr lang="en-US" altLang="ko-KR" sz="4400" b="1" i="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489353"/>
            <a:ext cx="3035407" cy="307777"/>
          </a:xfrm>
          <a:prstGeom prst="rect">
            <a:avLst/>
          </a:prstGeom>
          <a:noFill/>
        </p:spPr>
        <p:txBody>
          <a:bodyPr wrap="square" lIns="108000" rIns="108000" rtlCol="0">
            <a:spAutoFit/>
          </a:bodyPr>
          <a:lstStyle/>
          <a:p>
            <a:r>
              <a:rPr lang="id-ID" altLang="ko-KR" sz="1400" b="1" dirty="0">
                <a:solidFill>
                  <a:schemeClr val="bg1"/>
                </a:solidFill>
                <a:cs typeface="Arial" pitchFamily="34" charset="0"/>
              </a:rPr>
              <a:t>Metodologinya terdiri dari :</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3797130"/>
            <a:ext cx="3061125" cy="646331"/>
          </a:xfrm>
          <a:prstGeom prst="rect">
            <a:avLst/>
          </a:prstGeom>
        </p:spPr>
        <p:txBody>
          <a:bodyPr wrap="square">
            <a:spAutoFit/>
          </a:bodyPr>
          <a:lstStyle/>
          <a:p>
            <a:pPr marL="228600" indent="-228600">
              <a:buAutoNum type="arabicPeriod"/>
            </a:pPr>
            <a:r>
              <a:rPr lang="id-ID" altLang="ko-KR" sz="1200" dirty="0">
                <a:solidFill>
                  <a:schemeClr val="bg1"/>
                </a:solidFill>
              </a:rPr>
              <a:t>Model Pengembangan</a:t>
            </a:r>
          </a:p>
          <a:p>
            <a:pPr marL="228600" indent="-228600">
              <a:buAutoNum type="arabicPeriod"/>
            </a:pPr>
            <a:r>
              <a:rPr lang="id-ID" altLang="ko-KR" sz="1200" dirty="0">
                <a:solidFill>
                  <a:schemeClr val="bg1"/>
                </a:solidFill>
              </a:rPr>
              <a:t>Prosedur Pengembangan </a:t>
            </a:r>
            <a:r>
              <a:rPr lang="id-ID" altLang="ko-KR" sz="1200" i="1" dirty="0">
                <a:solidFill>
                  <a:schemeClr val="bg1"/>
                </a:solidFill>
              </a:rPr>
              <a:t>Waterfall Model</a:t>
            </a:r>
            <a:endParaRPr lang="en-US" altLang="ko-KR" sz="1200" i="1" dirty="0">
              <a:solidFill>
                <a:schemeClr val="bg1"/>
              </a:solidFill>
            </a:endParaRPr>
          </a:p>
        </p:txBody>
      </p:sp>
      <p:pic>
        <p:nvPicPr>
          <p:cNvPr id="14" name="Picture Placeholder 13">
            <a:extLst>
              <a:ext uri="{FF2B5EF4-FFF2-40B4-BE49-F238E27FC236}">
                <a16:creationId xmlns:a16="http://schemas.microsoft.com/office/drawing/2014/main" id="{86CAD4E0-4A14-464B-B779-F6D9D7B3DE75}"/>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816" t="3802" r="10040" b="15905"/>
          <a:stretch/>
        </p:blipFill>
        <p:spPr>
          <a:xfrm>
            <a:off x="7548561" y="477308"/>
            <a:ext cx="2897717" cy="2731837"/>
          </a:xfrm>
        </p:spPr>
      </p:pic>
      <p:pic>
        <p:nvPicPr>
          <p:cNvPr id="17" name="Picture Placeholder 16">
            <a:extLst>
              <a:ext uri="{FF2B5EF4-FFF2-40B4-BE49-F238E27FC236}">
                <a16:creationId xmlns:a16="http://schemas.microsoft.com/office/drawing/2014/main" id="{4B12D89A-C7FD-4171-885A-857CD1AF59CF}"/>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2279" r="12279"/>
          <a:stretch>
            <a:fillRect/>
          </a:stretch>
        </p:blipFill>
        <p:spPr/>
      </p:pic>
    </p:spTree>
    <p:extLst>
      <p:ext uri="{BB962C8B-B14F-4D97-AF65-F5344CB8AC3E}">
        <p14:creationId xmlns:p14="http://schemas.microsoft.com/office/powerpoint/2010/main" val="387329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142360F-A9B0-4D7B-A176-91458FA92CE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1875" b="21875"/>
          <a:stretch/>
        </p:blipFill>
        <p:spPr>
          <a:xfrm>
            <a:off x="0" y="0"/>
            <a:ext cx="12192000" cy="6858000"/>
          </a:xfrm>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Half Frame 12">
            <a:extLst>
              <a:ext uri="{FF2B5EF4-FFF2-40B4-BE49-F238E27FC236}">
                <a16:creationId xmlns:a16="http://schemas.microsoft.com/office/drawing/2014/main" id="{2B11E888-E496-4782-86A2-FC5F54929B88}"/>
              </a:ext>
            </a:extLst>
          </p:cNvPr>
          <p:cNvSpPr/>
          <p:nvPr/>
        </p:nvSpPr>
        <p:spPr>
          <a:xfrm>
            <a:off x="5959971" y="4533557"/>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Half Frame 13">
            <a:extLst>
              <a:ext uri="{FF2B5EF4-FFF2-40B4-BE49-F238E27FC236}">
                <a16:creationId xmlns:a16="http://schemas.microsoft.com/office/drawing/2014/main" id="{AE77F2A8-2653-48F5-9E57-52672269EBBA}"/>
              </a:ext>
            </a:extLst>
          </p:cNvPr>
          <p:cNvSpPr/>
          <p:nvPr/>
        </p:nvSpPr>
        <p:spPr>
          <a:xfrm rot="10800000">
            <a:off x="11075758" y="5857415"/>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1985543"/>
            <a:ext cx="3433328" cy="1077218"/>
          </a:xfrm>
          <a:prstGeom prst="rect">
            <a:avLst/>
          </a:prstGeom>
          <a:noFill/>
        </p:spPr>
        <p:txBody>
          <a:bodyPr wrap="square" rtlCol="0" anchor="ctr">
            <a:spAutoFit/>
          </a:bodyPr>
          <a:lstStyle/>
          <a:p>
            <a:r>
              <a:rPr lang="id-ID" altLang="ko-KR" sz="3200" b="1" dirty="0">
                <a:solidFill>
                  <a:schemeClr val="bg1"/>
                </a:solidFill>
                <a:latin typeface="+mj-lt"/>
                <a:cs typeface="Arial" pitchFamily="34" charset="0"/>
              </a:rPr>
              <a:t>Model Pengembangan</a:t>
            </a:r>
            <a:endParaRPr lang="en-US" altLang="ko-KR" sz="3200" b="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3062761"/>
            <a:ext cx="3433330" cy="1477328"/>
          </a:xfrm>
          <a:prstGeom prst="rect">
            <a:avLst/>
          </a:prstGeom>
          <a:noFill/>
        </p:spPr>
        <p:txBody>
          <a:bodyPr wrap="square" rtlCol="0" anchor="ctr">
            <a:spAutoFit/>
          </a:bodyPr>
          <a:lstStyle/>
          <a:p>
            <a:pPr algn="dist"/>
            <a:r>
              <a:rPr lang="en-GB" altLang="ko-KR" dirty="0">
                <a:solidFill>
                  <a:schemeClr val="bg1"/>
                </a:solidFill>
                <a:cs typeface="Arial" pitchFamily="34" charset="0"/>
              </a:rPr>
              <a:t>Model </a:t>
            </a:r>
            <a:r>
              <a:rPr lang="en-GB" altLang="ko-KR" dirty="0" err="1">
                <a:solidFill>
                  <a:schemeClr val="bg1"/>
                </a:solidFill>
                <a:cs typeface="Arial" pitchFamily="34" charset="0"/>
              </a:rPr>
              <a:t>Pengembangan</a:t>
            </a:r>
            <a:r>
              <a:rPr lang="id-ID" altLang="ko-KR" dirty="0">
                <a:solidFill>
                  <a:schemeClr val="bg1"/>
                </a:solidFill>
                <a:cs typeface="Arial" pitchFamily="34" charset="0"/>
              </a:rPr>
              <a:t> yang dipakai adalah</a:t>
            </a:r>
            <a:r>
              <a:rPr lang="en-GB" altLang="ko-KR" dirty="0">
                <a:solidFill>
                  <a:schemeClr val="bg1"/>
                </a:solidFill>
                <a:cs typeface="Arial" pitchFamily="34" charset="0"/>
              </a:rPr>
              <a:t> SDLC Waterfall </a:t>
            </a:r>
            <a:r>
              <a:rPr lang="en-GB" altLang="ko-KR" dirty="0" err="1">
                <a:solidFill>
                  <a:schemeClr val="bg1"/>
                </a:solidFill>
                <a:cs typeface="Arial" pitchFamily="34" charset="0"/>
              </a:rPr>
              <a:t>karena</a:t>
            </a:r>
            <a:r>
              <a:rPr lang="en-GB" altLang="ko-KR" dirty="0">
                <a:solidFill>
                  <a:schemeClr val="bg1"/>
                </a:solidFill>
                <a:cs typeface="Arial" pitchFamily="34" charset="0"/>
              </a:rPr>
              <a:t> </a:t>
            </a:r>
            <a:r>
              <a:rPr lang="en-GB" altLang="ko-KR" dirty="0" err="1">
                <a:solidFill>
                  <a:schemeClr val="bg1"/>
                </a:solidFill>
                <a:cs typeface="Arial" pitchFamily="34" charset="0"/>
              </a:rPr>
              <a:t>spesifikasi</a:t>
            </a:r>
            <a:r>
              <a:rPr lang="en-GB" altLang="ko-KR" dirty="0">
                <a:solidFill>
                  <a:schemeClr val="bg1"/>
                </a:solidFill>
                <a:cs typeface="Arial" pitchFamily="34" charset="0"/>
              </a:rPr>
              <a:t> </a:t>
            </a:r>
            <a:r>
              <a:rPr lang="en-GB" altLang="ko-KR" dirty="0" err="1">
                <a:solidFill>
                  <a:schemeClr val="bg1"/>
                </a:solidFill>
                <a:cs typeface="Arial" pitchFamily="34" charset="0"/>
              </a:rPr>
              <a:t>kebutuhan</a:t>
            </a:r>
            <a:r>
              <a:rPr lang="en-GB" altLang="ko-KR" dirty="0">
                <a:solidFill>
                  <a:schemeClr val="bg1"/>
                </a:solidFill>
                <a:cs typeface="Arial" pitchFamily="34" charset="0"/>
              </a:rPr>
              <a:t> </a:t>
            </a:r>
            <a:r>
              <a:rPr lang="en-GB" altLang="ko-KR" dirty="0" err="1">
                <a:solidFill>
                  <a:schemeClr val="bg1"/>
                </a:solidFill>
                <a:cs typeface="Arial" pitchFamily="34" charset="0"/>
              </a:rPr>
              <a:t>sudah</a:t>
            </a:r>
            <a:r>
              <a:rPr lang="en-GB" altLang="ko-KR" dirty="0">
                <a:solidFill>
                  <a:schemeClr val="bg1"/>
                </a:solidFill>
                <a:cs typeface="Arial" pitchFamily="34" charset="0"/>
              </a:rPr>
              <a:t> </a:t>
            </a:r>
            <a:r>
              <a:rPr lang="en-GB" altLang="ko-KR" dirty="0" err="1">
                <a:solidFill>
                  <a:schemeClr val="bg1"/>
                </a:solidFill>
                <a:cs typeface="Arial" pitchFamily="34" charset="0"/>
              </a:rPr>
              <a:t>lengkap</a:t>
            </a:r>
            <a:r>
              <a:rPr lang="en-GB" altLang="ko-KR" dirty="0">
                <a:solidFill>
                  <a:schemeClr val="bg1"/>
                </a:solidFill>
                <a:cs typeface="Arial" pitchFamily="34" charset="0"/>
              </a:rPr>
              <a:t> dan </a:t>
            </a:r>
            <a:r>
              <a:rPr lang="en-GB" altLang="ko-KR" dirty="0" err="1">
                <a:solidFill>
                  <a:schemeClr val="bg1"/>
                </a:solidFill>
                <a:cs typeface="Arial" pitchFamily="34" charset="0"/>
              </a:rPr>
              <a:t>jelas</a:t>
            </a:r>
            <a:r>
              <a:rPr lang="en-GB" altLang="ko-KR" dirty="0">
                <a:solidFill>
                  <a:schemeClr val="bg1"/>
                </a:solidFill>
                <a:cs typeface="Arial" pitchFamily="34" charset="0"/>
              </a:rPr>
              <a:t> (</a:t>
            </a:r>
            <a:r>
              <a:rPr lang="en-GB" altLang="ko-KR" dirty="0" err="1">
                <a:solidFill>
                  <a:schemeClr val="bg1"/>
                </a:solidFill>
                <a:cs typeface="Arial" pitchFamily="34" charset="0"/>
              </a:rPr>
              <a:t>Dihin</a:t>
            </a:r>
            <a:r>
              <a:rPr lang="en-GB" altLang="ko-KR" dirty="0">
                <a:solidFill>
                  <a:schemeClr val="bg1"/>
                </a:solidFill>
                <a:cs typeface="Arial" pitchFamily="34" charset="0"/>
              </a:rPr>
              <a:t> </a:t>
            </a:r>
            <a:r>
              <a:rPr lang="en-GB" altLang="ko-KR" dirty="0" err="1">
                <a:solidFill>
                  <a:schemeClr val="bg1"/>
                </a:solidFill>
                <a:cs typeface="Arial" pitchFamily="34" charset="0"/>
              </a:rPr>
              <a:t>Muriyatmoko</a:t>
            </a:r>
            <a:r>
              <a:rPr lang="en-GB" altLang="ko-KR" dirty="0">
                <a:solidFill>
                  <a:schemeClr val="bg1"/>
                </a:solidFill>
                <a:cs typeface="Arial" pitchFamily="34" charset="0"/>
              </a:rPr>
              <a:t>, 2019).</a:t>
            </a:r>
          </a:p>
        </p:txBody>
      </p:sp>
    </p:spTree>
    <p:extLst>
      <p:ext uri="{BB962C8B-B14F-4D97-AF65-F5344CB8AC3E}">
        <p14:creationId xmlns:p14="http://schemas.microsoft.com/office/powerpoint/2010/main" val="12670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85000" lnSpcReduction="10000"/>
          </a:bodyPr>
          <a:lstStyle/>
          <a:p>
            <a:r>
              <a:rPr lang="id-ID" dirty="0"/>
              <a:t>Prosedur Pengembangan </a:t>
            </a:r>
            <a:r>
              <a:rPr lang="id-ID" i="1" dirty="0"/>
              <a:t>Waterfall Model</a:t>
            </a:r>
            <a:endParaRPr lang="en-US" i="1" dirty="0"/>
          </a:p>
        </p:txBody>
      </p:sp>
      <p:grpSp>
        <p:nvGrpSpPr>
          <p:cNvPr id="73" name="Group 72">
            <a:extLst>
              <a:ext uri="{FF2B5EF4-FFF2-40B4-BE49-F238E27FC236}">
                <a16:creationId xmlns:a16="http://schemas.microsoft.com/office/drawing/2014/main" id="{3914416B-4A95-46E8-9EB8-3CB70D4EAC88}"/>
              </a:ext>
            </a:extLst>
          </p:cNvPr>
          <p:cNvGrpSpPr/>
          <p:nvPr/>
        </p:nvGrpSpPr>
        <p:grpSpPr>
          <a:xfrm>
            <a:off x="1705068" y="3785304"/>
            <a:ext cx="8677182" cy="323549"/>
            <a:chOff x="-1312410" y="3763018"/>
            <a:chExt cx="11151729" cy="360041"/>
          </a:xfrm>
        </p:grpSpPr>
        <p:sp>
          <p:nvSpPr>
            <p:cNvPr id="78" name="직사각형 1">
              <a:extLst>
                <a:ext uri="{FF2B5EF4-FFF2-40B4-BE49-F238E27FC236}">
                  <a16:creationId xmlns:a16="http://schemas.microsoft.com/office/drawing/2014/main" id="{8AF43B6B-814C-424E-B884-48B7B46A70F2}"/>
                </a:ext>
              </a:extLst>
            </p:cNvPr>
            <p:cNvSpPr/>
            <p:nvPr/>
          </p:nvSpPr>
          <p:spPr>
            <a:xfrm>
              <a:off x="917522" y="3763018"/>
              <a:ext cx="2232000" cy="36004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400" b="1" i="1" dirty="0"/>
                <a:t>Design</a:t>
              </a:r>
              <a:endParaRPr lang="ko-KR" altLang="en-US" sz="1400" b="1" i="1" dirty="0"/>
            </a:p>
          </p:txBody>
        </p:sp>
        <p:sp>
          <p:nvSpPr>
            <p:cNvPr id="79" name="직사각형 1">
              <a:extLst>
                <a:ext uri="{FF2B5EF4-FFF2-40B4-BE49-F238E27FC236}">
                  <a16:creationId xmlns:a16="http://schemas.microsoft.com/office/drawing/2014/main" id="{0E0B3ADE-4BC6-431F-92E1-5C37F413E84B}"/>
                </a:ext>
              </a:extLst>
            </p:cNvPr>
            <p:cNvSpPr/>
            <p:nvPr/>
          </p:nvSpPr>
          <p:spPr>
            <a:xfrm>
              <a:off x="3147454" y="3763019"/>
              <a:ext cx="2232000"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400" b="1" i="1" dirty="0"/>
                <a:t>Implementation</a:t>
              </a:r>
              <a:endParaRPr lang="ko-KR" altLang="en-US" sz="1400" b="1" i="1" dirty="0"/>
            </a:p>
          </p:txBody>
        </p:sp>
        <p:sp>
          <p:nvSpPr>
            <p:cNvPr id="80" name="직사각형 1">
              <a:extLst>
                <a:ext uri="{FF2B5EF4-FFF2-40B4-BE49-F238E27FC236}">
                  <a16:creationId xmlns:a16="http://schemas.microsoft.com/office/drawing/2014/main" id="{36BB2063-DCD4-47DA-8B35-8FBF88150C52}"/>
                </a:ext>
              </a:extLst>
            </p:cNvPr>
            <p:cNvSpPr/>
            <p:nvPr/>
          </p:nvSpPr>
          <p:spPr>
            <a:xfrm>
              <a:off x="5377385" y="3763018"/>
              <a:ext cx="2232000" cy="360040"/>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400" b="1" i="1" dirty="0"/>
                <a:t>Testing</a:t>
              </a:r>
              <a:endParaRPr lang="ko-KR" altLang="en-US" sz="1400" b="1" i="1" dirty="0"/>
            </a:p>
          </p:txBody>
        </p:sp>
        <p:sp>
          <p:nvSpPr>
            <p:cNvPr id="81" name="직사각형 1">
              <a:extLst>
                <a:ext uri="{FF2B5EF4-FFF2-40B4-BE49-F238E27FC236}">
                  <a16:creationId xmlns:a16="http://schemas.microsoft.com/office/drawing/2014/main" id="{FADD6C7E-A51B-486D-8E7A-A2A1E9102C0C}"/>
                </a:ext>
              </a:extLst>
            </p:cNvPr>
            <p:cNvSpPr/>
            <p:nvPr/>
          </p:nvSpPr>
          <p:spPr>
            <a:xfrm>
              <a:off x="7607319" y="3763018"/>
              <a:ext cx="2232000"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id-ID" altLang="ko-KR" sz="1400" b="1" i="1" dirty="0"/>
                <a:t>Maintenance</a:t>
              </a:r>
              <a:endParaRPr lang="ko-KR" altLang="en-US" sz="1400" b="1" i="1" dirty="0"/>
            </a:p>
          </p:txBody>
        </p:sp>
        <p:sp>
          <p:nvSpPr>
            <p:cNvPr id="98" name="직사각형 1">
              <a:extLst>
                <a:ext uri="{FF2B5EF4-FFF2-40B4-BE49-F238E27FC236}">
                  <a16:creationId xmlns:a16="http://schemas.microsoft.com/office/drawing/2014/main" id="{B6F86614-B0BC-45CC-8820-1995CD9A846D}"/>
                </a:ext>
              </a:extLst>
            </p:cNvPr>
            <p:cNvSpPr/>
            <p:nvPr/>
          </p:nvSpPr>
          <p:spPr>
            <a:xfrm>
              <a:off x="-1312410" y="3763018"/>
              <a:ext cx="2232000" cy="36004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1400" b="1" i="1" dirty="0"/>
                <a:t>Req</a:t>
              </a:r>
              <a:r>
                <a:rPr lang="id-ID" altLang="ko-KR" sz="1400" b="1" i="1" dirty="0"/>
                <a:t>.</a:t>
              </a:r>
              <a:r>
                <a:rPr lang="en-US" altLang="ko-KR" sz="1400" b="1" i="1" dirty="0"/>
                <a:t> Engineering</a:t>
              </a:r>
              <a:endParaRPr lang="ko-KR" altLang="en-US" sz="1400" b="1" i="1" dirty="0"/>
            </a:p>
          </p:txBody>
        </p:sp>
      </p:grpSp>
      <p:sp>
        <p:nvSpPr>
          <p:cNvPr id="94" name="Rectangle 93">
            <a:extLst>
              <a:ext uri="{FF2B5EF4-FFF2-40B4-BE49-F238E27FC236}">
                <a16:creationId xmlns:a16="http://schemas.microsoft.com/office/drawing/2014/main" id="{40764C49-087A-4436-8CD7-576ABDC22774}"/>
              </a:ext>
            </a:extLst>
          </p:cNvPr>
          <p:cNvSpPr/>
          <p:nvPr/>
        </p:nvSpPr>
        <p:spPr>
          <a:xfrm>
            <a:off x="10449502" y="3520508"/>
            <a:ext cx="830997" cy="830997"/>
          </a:xfrm>
          <a:prstGeom prst="rect">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5" name="Freeform 55">
            <a:extLst>
              <a:ext uri="{FF2B5EF4-FFF2-40B4-BE49-F238E27FC236}">
                <a16:creationId xmlns:a16="http://schemas.microsoft.com/office/drawing/2014/main" id="{B83E873A-FC1D-4085-AF2F-91846389D917}"/>
              </a:ext>
            </a:extLst>
          </p:cNvPr>
          <p:cNvSpPr/>
          <p:nvPr/>
        </p:nvSpPr>
        <p:spPr>
          <a:xfrm rot="2806036">
            <a:off x="10735093" y="3606621"/>
            <a:ext cx="268849" cy="658771"/>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96" name="Rectangle 95">
            <a:extLst>
              <a:ext uri="{FF2B5EF4-FFF2-40B4-BE49-F238E27FC236}">
                <a16:creationId xmlns:a16="http://schemas.microsoft.com/office/drawing/2014/main" id="{543AA615-308E-419F-A3B1-DFAEFDA8FAAC}"/>
              </a:ext>
            </a:extLst>
          </p:cNvPr>
          <p:cNvSpPr/>
          <p:nvPr/>
        </p:nvSpPr>
        <p:spPr>
          <a:xfrm>
            <a:off x="786115" y="3520508"/>
            <a:ext cx="830997" cy="830997"/>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7" name="Rounded Rectangle 51">
            <a:extLst>
              <a:ext uri="{FF2B5EF4-FFF2-40B4-BE49-F238E27FC236}">
                <a16:creationId xmlns:a16="http://schemas.microsoft.com/office/drawing/2014/main" id="{1C6C1DD0-8CA5-41C7-B33F-96F9FFBBFFE5}"/>
              </a:ext>
            </a:extLst>
          </p:cNvPr>
          <p:cNvSpPr/>
          <p:nvPr/>
        </p:nvSpPr>
        <p:spPr>
          <a:xfrm rot="16200000" flipH="1">
            <a:off x="915734" y="3646038"/>
            <a:ext cx="615799" cy="57993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grpSp>
        <p:nvGrpSpPr>
          <p:cNvPr id="108" name="Group 107">
            <a:extLst>
              <a:ext uri="{FF2B5EF4-FFF2-40B4-BE49-F238E27FC236}">
                <a16:creationId xmlns:a16="http://schemas.microsoft.com/office/drawing/2014/main" id="{0F571B58-B6AB-439C-A20A-1EA79B5332D6}"/>
              </a:ext>
            </a:extLst>
          </p:cNvPr>
          <p:cNvGrpSpPr/>
          <p:nvPr/>
        </p:nvGrpSpPr>
        <p:grpSpPr>
          <a:xfrm>
            <a:off x="1705068" y="4558097"/>
            <a:ext cx="2207353" cy="1015663"/>
            <a:chOff x="1705068" y="4478070"/>
            <a:chExt cx="2207353" cy="1015663"/>
          </a:xfrm>
        </p:grpSpPr>
        <p:grpSp>
          <p:nvGrpSpPr>
            <p:cNvPr id="100" name="Group 99">
              <a:extLst>
                <a:ext uri="{FF2B5EF4-FFF2-40B4-BE49-F238E27FC236}">
                  <a16:creationId xmlns:a16="http://schemas.microsoft.com/office/drawing/2014/main" id="{081E3AF5-DACB-4256-8672-6D159206B27C}"/>
                </a:ext>
              </a:extLst>
            </p:cNvPr>
            <p:cNvGrpSpPr/>
            <p:nvPr/>
          </p:nvGrpSpPr>
          <p:grpSpPr>
            <a:xfrm>
              <a:off x="1705068" y="4517355"/>
              <a:ext cx="276999" cy="276999"/>
              <a:chOff x="2411760" y="3606832"/>
              <a:chExt cx="206152" cy="206152"/>
            </a:xfrm>
          </p:grpSpPr>
          <p:sp>
            <p:nvSpPr>
              <p:cNvPr id="102" name="Oval 101">
                <a:extLst>
                  <a:ext uri="{FF2B5EF4-FFF2-40B4-BE49-F238E27FC236}">
                    <a16:creationId xmlns:a16="http://schemas.microsoft.com/office/drawing/2014/main" id="{83FFE4CC-A7D9-4597-9C55-CCE6AAE25141}"/>
                  </a:ext>
                </a:extLst>
              </p:cNvPr>
              <p:cNvSpPr/>
              <p:nvPr/>
            </p:nvSpPr>
            <p:spPr>
              <a:xfrm>
                <a:off x="2411760" y="3606832"/>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sp>
            <p:nvSpPr>
              <p:cNvPr id="103" name="Chevron 60">
                <a:extLst>
                  <a:ext uri="{FF2B5EF4-FFF2-40B4-BE49-F238E27FC236}">
                    <a16:creationId xmlns:a16="http://schemas.microsoft.com/office/drawing/2014/main" id="{ED821948-0E75-4D31-AAB8-B60141187DE7}"/>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101" name="TextBox 100">
              <a:extLst>
                <a:ext uri="{FF2B5EF4-FFF2-40B4-BE49-F238E27FC236}">
                  <a16:creationId xmlns:a16="http://schemas.microsoft.com/office/drawing/2014/main" id="{D984DC6C-8F58-46EF-9A5B-40C7D91151D9}"/>
                </a:ext>
              </a:extLst>
            </p:cNvPr>
            <p:cNvSpPr txBox="1"/>
            <p:nvPr/>
          </p:nvSpPr>
          <p:spPr>
            <a:xfrm>
              <a:off x="1982067" y="4478070"/>
              <a:ext cx="1930354" cy="1015663"/>
            </a:xfrm>
            <a:prstGeom prst="rect">
              <a:avLst/>
            </a:prstGeom>
            <a:noFill/>
          </p:spPr>
          <p:txBody>
            <a:bodyPr wrap="square" rtlCol="0" anchor="ctr">
              <a:spAutoFit/>
            </a:bodyPr>
            <a:lstStyle/>
            <a:p>
              <a:r>
                <a:rPr lang="id-ID" altLang="ko-KR" sz="1200" i="1" dirty="0">
                  <a:solidFill>
                    <a:schemeClr val="tx1">
                      <a:lumMod val="75000"/>
                      <a:lumOff val="25000"/>
                    </a:schemeClr>
                  </a:solidFill>
                  <a:cs typeface="Arial" pitchFamily="34" charset="0"/>
                </a:rPr>
                <a:t>Requirement Engineering </a:t>
              </a:r>
              <a:r>
                <a:rPr lang="id-ID" altLang="ko-KR" sz="1200" dirty="0">
                  <a:solidFill>
                    <a:schemeClr val="tx1">
                      <a:lumMod val="75000"/>
                      <a:lumOff val="25000"/>
                    </a:schemeClr>
                  </a:solidFill>
                  <a:cs typeface="Arial" pitchFamily="34" charset="0"/>
                </a:rPr>
                <a:t>atau Rekayasa Kebutuhan adalah proses pengumpulan dan penetapan kebutuhan</a:t>
              </a:r>
              <a:endParaRPr lang="en-US" altLang="ko-KR" sz="1200" dirty="0">
                <a:solidFill>
                  <a:schemeClr val="tx1">
                    <a:lumMod val="75000"/>
                    <a:lumOff val="25000"/>
                  </a:schemeClr>
                </a:solidFill>
                <a:ea typeface="+mj-ea"/>
              </a:endParaRPr>
            </a:p>
          </p:txBody>
        </p:sp>
      </p:grpSp>
      <p:grpSp>
        <p:nvGrpSpPr>
          <p:cNvPr id="109" name="Group 108">
            <a:extLst>
              <a:ext uri="{FF2B5EF4-FFF2-40B4-BE49-F238E27FC236}">
                <a16:creationId xmlns:a16="http://schemas.microsoft.com/office/drawing/2014/main" id="{FDD026B4-15AA-45E5-9BD7-A5C170998B3B}"/>
              </a:ext>
            </a:extLst>
          </p:cNvPr>
          <p:cNvGrpSpPr/>
          <p:nvPr/>
        </p:nvGrpSpPr>
        <p:grpSpPr>
          <a:xfrm>
            <a:off x="3440183" y="2057032"/>
            <a:ext cx="2234290" cy="1015663"/>
            <a:chOff x="1705068" y="4451388"/>
            <a:chExt cx="2234290" cy="1015663"/>
          </a:xfrm>
        </p:grpSpPr>
        <p:grpSp>
          <p:nvGrpSpPr>
            <p:cNvPr id="110" name="Group 109">
              <a:extLst>
                <a:ext uri="{FF2B5EF4-FFF2-40B4-BE49-F238E27FC236}">
                  <a16:creationId xmlns:a16="http://schemas.microsoft.com/office/drawing/2014/main" id="{DD3B05D5-0790-42B1-AE02-FA235752D2A8}"/>
                </a:ext>
              </a:extLst>
            </p:cNvPr>
            <p:cNvGrpSpPr/>
            <p:nvPr/>
          </p:nvGrpSpPr>
          <p:grpSpPr>
            <a:xfrm>
              <a:off x="1705068" y="4517355"/>
              <a:ext cx="276999" cy="276999"/>
              <a:chOff x="2411760" y="3606832"/>
              <a:chExt cx="206152" cy="206152"/>
            </a:xfrm>
          </p:grpSpPr>
          <p:sp>
            <p:nvSpPr>
              <p:cNvPr id="116" name="Oval 115">
                <a:extLst>
                  <a:ext uri="{FF2B5EF4-FFF2-40B4-BE49-F238E27FC236}">
                    <a16:creationId xmlns:a16="http://schemas.microsoft.com/office/drawing/2014/main" id="{2132310D-71FE-484D-8C1A-E13B2A21F95A}"/>
                  </a:ext>
                </a:extLst>
              </p:cNvPr>
              <p:cNvSpPr/>
              <p:nvPr/>
            </p:nvSpPr>
            <p:spPr>
              <a:xfrm>
                <a:off x="2411760" y="3606832"/>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117" name="Chevron 60">
                <a:extLst>
                  <a:ext uri="{FF2B5EF4-FFF2-40B4-BE49-F238E27FC236}">
                    <a16:creationId xmlns:a16="http://schemas.microsoft.com/office/drawing/2014/main" id="{39817BB6-3D06-4A80-BDEA-8B18A79A127A}"/>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112" name="TextBox 111">
              <a:extLst>
                <a:ext uri="{FF2B5EF4-FFF2-40B4-BE49-F238E27FC236}">
                  <a16:creationId xmlns:a16="http://schemas.microsoft.com/office/drawing/2014/main" id="{832655D2-FCEC-413B-A384-C369286C1763}"/>
                </a:ext>
              </a:extLst>
            </p:cNvPr>
            <p:cNvSpPr txBox="1"/>
            <p:nvPr/>
          </p:nvSpPr>
          <p:spPr>
            <a:xfrm>
              <a:off x="2009004" y="4451388"/>
              <a:ext cx="1930354" cy="1015663"/>
            </a:xfrm>
            <a:prstGeom prst="rect">
              <a:avLst/>
            </a:prstGeom>
            <a:noFill/>
          </p:spPr>
          <p:txBody>
            <a:bodyPr wrap="square" rtlCol="0" anchor="ctr">
              <a:spAutoFit/>
            </a:bodyPr>
            <a:lstStyle/>
            <a:p>
              <a:r>
                <a:rPr lang="en-US" altLang="ko-KR" sz="1200" i="1" dirty="0">
                  <a:solidFill>
                    <a:schemeClr val="tx1">
                      <a:lumMod val="75000"/>
                      <a:lumOff val="25000"/>
                    </a:schemeClr>
                  </a:solidFill>
                  <a:cs typeface="Arial" pitchFamily="34" charset="0"/>
                </a:rPr>
                <a:t>Design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atau</a:t>
              </a:r>
              <a:r>
                <a:rPr lang="en-US" altLang="ko-KR" sz="1200" dirty="0">
                  <a:solidFill>
                    <a:schemeClr val="tx1">
                      <a:lumMod val="75000"/>
                      <a:lumOff val="25000"/>
                    </a:schemeClr>
                  </a:solidFill>
                  <a:cs typeface="Arial" pitchFamily="34" charset="0"/>
                </a:rPr>
                <a:t> Desain</a:t>
              </a:r>
              <a:r>
                <a:rPr lang="id-ID" altLang="ko-KR" sz="1200" dirty="0">
                  <a:solidFill>
                    <a:schemeClr val="tx1">
                      <a:lumMod val="75000"/>
                      <a:lumOff val="25000"/>
                    </a:schemeClr>
                  </a:solidFill>
                  <a:cs typeface="Arial" pitchFamily="34" charset="0"/>
                </a:rPr>
                <a:t> adalah proses penerjemahan kebutuhan ke dalam sebuah rancangan</a:t>
              </a:r>
              <a:endParaRPr lang="en-US" altLang="ko-KR" sz="1200" dirty="0">
                <a:solidFill>
                  <a:schemeClr val="tx1">
                    <a:lumMod val="75000"/>
                    <a:lumOff val="25000"/>
                  </a:schemeClr>
                </a:solidFill>
                <a:ea typeface="+mj-ea"/>
              </a:endParaRPr>
            </a:p>
          </p:txBody>
        </p:sp>
      </p:grpSp>
      <p:grpSp>
        <p:nvGrpSpPr>
          <p:cNvPr id="118" name="Group 117">
            <a:extLst>
              <a:ext uri="{FF2B5EF4-FFF2-40B4-BE49-F238E27FC236}">
                <a16:creationId xmlns:a16="http://schemas.microsoft.com/office/drawing/2014/main" id="{46CAE4EA-0296-4D0C-B3B4-ACE0ADCE0C3F}"/>
              </a:ext>
            </a:extLst>
          </p:cNvPr>
          <p:cNvGrpSpPr/>
          <p:nvPr/>
        </p:nvGrpSpPr>
        <p:grpSpPr>
          <a:xfrm>
            <a:off x="5175298" y="4593747"/>
            <a:ext cx="2228541" cy="1015663"/>
            <a:chOff x="1705068" y="4513720"/>
            <a:chExt cx="2228541" cy="1015663"/>
          </a:xfrm>
        </p:grpSpPr>
        <p:grpSp>
          <p:nvGrpSpPr>
            <p:cNvPr id="119" name="Group 118">
              <a:extLst>
                <a:ext uri="{FF2B5EF4-FFF2-40B4-BE49-F238E27FC236}">
                  <a16:creationId xmlns:a16="http://schemas.microsoft.com/office/drawing/2014/main" id="{4B655536-1D3B-418A-8FF6-235207A69522}"/>
                </a:ext>
              </a:extLst>
            </p:cNvPr>
            <p:cNvGrpSpPr/>
            <p:nvPr/>
          </p:nvGrpSpPr>
          <p:grpSpPr>
            <a:xfrm>
              <a:off x="1705068" y="4517355"/>
              <a:ext cx="276999" cy="276999"/>
              <a:chOff x="2411760" y="3606832"/>
              <a:chExt cx="206152" cy="206152"/>
            </a:xfrm>
          </p:grpSpPr>
          <p:sp>
            <p:nvSpPr>
              <p:cNvPr id="125" name="Oval 124">
                <a:extLst>
                  <a:ext uri="{FF2B5EF4-FFF2-40B4-BE49-F238E27FC236}">
                    <a16:creationId xmlns:a16="http://schemas.microsoft.com/office/drawing/2014/main" id="{3E56276C-2F0C-4EC2-9374-03FCC5580013}"/>
                  </a:ext>
                </a:extLst>
              </p:cNvPr>
              <p:cNvSpPr/>
              <p:nvPr/>
            </p:nvSpPr>
            <p:spPr>
              <a:xfrm>
                <a:off x="2411760" y="3606832"/>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sp>
            <p:nvSpPr>
              <p:cNvPr id="126" name="Chevron 60">
                <a:extLst>
                  <a:ext uri="{FF2B5EF4-FFF2-40B4-BE49-F238E27FC236}">
                    <a16:creationId xmlns:a16="http://schemas.microsoft.com/office/drawing/2014/main" id="{FD167F13-4E0A-42FE-B436-A8759A263759}"/>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121" name="TextBox 120">
              <a:extLst>
                <a:ext uri="{FF2B5EF4-FFF2-40B4-BE49-F238E27FC236}">
                  <a16:creationId xmlns:a16="http://schemas.microsoft.com/office/drawing/2014/main" id="{FAFD5277-DFF9-4E44-A31E-132521CB3C10}"/>
                </a:ext>
              </a:extLst>
            </p:cNvPr>
            <p:cNvSpPr txBox="1"/>
            <p:nvPr/>
          </p:nvSpPr>
          <p:spPr>
            <a:xfrm>
              <a:off x="2003255" y="4513720"/>
              <a:ext cx="1930354" cy="1015663"/>
            </a:xfrm>
            <a:prstGeom prst="rect">
              <a:avLst/>
            </a:prstGeom>
            <a:noFill/>
          </p:spPr>
          <p:txBody>
            <a:bodyPr wrap="square" rtlCol="0" anchor="ctr">
              <a:spAutoFit/>
            </a:bodyPr>
            <a:lstStyle/>
            <a:p>
              <a:r>
                <a:rPr lang="en-US" altLang="ko-KR" sz="1200" i="1" dirty="0">
                  <a:solidFill>
                    <a:schemeClr val="tx1">
                      <a:lumMod val="75000"/>
                      <a:lumOff val="25000"/>
                    </a:schemeClr>
                  </a:solidFill>
                  <a:cs typeface="Arial" pitchFamily="34" charset="0"/>
                </a:rPr>
                <a:t>Implementation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atau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Implementasi</a:t>
              </a:r>
              <a:r>
                <a:rPr lang="id-ID" altLang="ko-KR" sz="1200" dirty="0">
                  <a:solidFill>
                    <a:schemeClr val="tx1">
                      <a:lumMod val="75000"/>
                      <a:lumOff val="25000"/>
                    </a:schemeClr>
                  </a:solidFill>
                  <a:cs typeface="Arial" pitchFamily="34" charset="0"/>
                </a:rPr>
                <a:t> adalah proses </a:t>
              </a:r>
              <a:r>
                <a:rPr lang="en-US" altLang="ko-KR" sz="1200" dirty="0" err="1">
                  <a:solidFill>
                    <a:schemeClr val="tx1">
                      <a:lumMod val="75000"/>
                      <a:lumOff val="25000"/>
                    </a:schemeClr>
                  </a:solidFill>
                  <a:cs typeface="Arial" pitchFamily="34" charset="0"/>
                </a:rPr>
                <a:t>penerjemahan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desain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menjadi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kode</a:t>
              </a:r>
              <a:r>
                <a:rPr lang="en-US" altLang="ko-KR" sz="1200" dirty="0">
                  <a:solidFill>
                    <a:schemeClr val="tx1">
                      <a:lumMod val="75000"/>
                      <a:lumOff val="25000"/>
                    </a:schemeClr>
                  </a:solidFill>
                  <a:cs typeface="Arial" pitchFamily="34" charset="0"/>
                </a:rPr>
                <a:t> program. </a:t>
              </a:r>
              <a:endParaRPr lang="en-US" altLang="ko-KR" sz="1200" dirty="0">
                <a:solidFill>
                  <a:schemeClr val="tx1">
                    <a:lumMod val="75000"/>
                    <a:lumOff val="25000"/>
                  </a:schemeClr>
                </a:solidFill>
                <a:ea typeface="+mj-ea"/>
              </a:endParaRPr>
            </a:p>
          </p:txBody>
        </p:sp>
      </p:grpSp>
      <p:grpSp>
        <p:nvGrpSpPr>
          <p:cNvPr id="127" name="Group 126">
            <a:extLst>
              <a:ext uri="{FF2B5EF4-FFF2-40B4-BE49-F238E27FC236}">
                <a16:creationId xmlns:a16="http://schemas.microsoft.com/office/drawing/2014/main" id="{869AEE6A-AF10-4B62-BD70-C2A19A42F355}"/>
              </a:ext>
            </a:extLst>
          </p:cNvPr>
          <p:cNvGrpSpPr/>
          <p:nvPr/>
        </p:nvGrpSpPr>
        <p:grpSpPr>
          <a:xfrm>
            <a:off x="8645526" y="4593747"/>
            <a:ext cx="2207351" cy="1200329"/>
            <a:chOff x="1705068" y="4513720"/>
            <a:chExt cx="2207351" cy="1200329"/>
          </a:xfrm>
        </p:grpSpPr>
        <p:grpSp>
          <p:nvGrpSpPr>
            <p:cNvPr id="128" name="Group 127">
              <a:extLst>
                <a:ext uri="{FF2B5EF4-FFF2-40B4-BE49-F238E27FC236}">
                  <a16:creationId xmlns:a16="http://schemas.microsoft.com/office/drawing/2014/main" id="{2B087AB0-680C-49B9-988F-12E6AE78A842}"/>
                </a:ext>
              </a:extLst>
            </p:cNvPr>
            <p:cNvGrpSpPr/>
            <p:nvPr/>
          </p:nvGrpSpPr>
          <p:grpSpPr>
            <a:xfrm>
              <a:off x="1705068" y="4517355"/>
              <a:ext cx="276999" cy="276999"/>
              <a:chOff x="2411760" y="3606832"/>
              <a:chExt cx="206152" cy="206152"/>
            </a:xfrm>
          </p:grpSpPr>
          <p:sp>
            <p:nvSpPr>
              <p:cNvPr id="134" name="Oval 133">
                <a:extLst>
                  <a:ext uri="{FF2B5EF4-FFF2-40B4-BE49-F238E27FC236}">
                    <a16:creationId xmlns:a16="http://schemas.microsoft.com/office/drawing/2014/main" id="{AD4C1DED-1848-4F4B-8A06-C889654ECB33}"/>
                  </a:ext>
                </a:extLst>
              </p:cNvPr>
              <p:cNvSpPr/>
              <p:nvPr/>
            </p:nvSpPr>
            <p:spPr>
              <a:xfrm>
                <a:off x="2411760" y="3606832"/>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sp>
            <p:nvSpPr>
              <p:cNvPr id="135" name="Chevron 60">
                <a:extLst>
                  <a:ext uri="{FF2B5EF4-FFF2-40B4-BE49-F238E27FC236}">
                    <a16:creationId xmlns:a16="http://schemas.microsoft.com/office/drawing/2014/main" id="{EC547396-B3A6-4B29-9DFC-EBFBF02A2FA7}"/>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130" name="TextBox 129">
              <a:extLst>
                <a:ext uri="{FF2B5EF4-FFF2-40B4-BE49-F238E27FC236}">
                  <a16:creationId xmlns:a16="http://schemas.microsoft.com/office/drawing/2014/main" id="{6ED5AAB3-90D5-4D7D-B657-6986930D05C0}"/>
                </a:ext>
              </a:extLst>
            </p:cNvPr>
            <p:cNvSpPr txBox="1"/>
            <p:nvPr/>
          </p:nvSpPr>
          <p:spPr>
            <a:xfrm>
              <a:off x="1982065" y="4513720"/>
              <a:ext cx="1930354" cy="1200329"/>
            </a:xfrm>
            <a:prstGeom prst="rect">
              <a:avLst/>
            </a:prstGeom>
            <a:noFill/>
          </p:spPr>
          <p:txBody>
            <a:bodyPr wrap="square" rtlCol="0" anchor="ctr">
              <a:spAutoFit/>
            </a:bodyPr>
            <a:lstStyle/>
            <a:p>
              <a:r>
                <a:rPr lang="id-ID" altLang="ko-KR" sz="1200" i="1" dirty="0">
                  <a:solidFill>
                    <a:schemeClr val="tx1">
                      <a:lumMod val="75000"/>
                      <a:lumOff val="25000"/>
                    </a:schemeClr>
                  </a:solidFill>
                  <a:cs typeface="Arial" pitchFamily="34" charset="0"/>
                </a:rPr>
                <a:t>Maintenance </a:t>
              </a:r>
              <a:r>
                <a:rPr lang="id-ID" altLang="ko-KR" sz="1200" dirty="0">
                  <a:solidFill>
                    <a:schemeClr val="tx1">
                      <a:lumMod val="75000"/>
                      <a:lumOff val="25000"/>
                    </a:schemeClr>
                  </a:solidFill>
                  <a:cs typeface="Arial" pitchFamily="34" charset="0"/>
                </a:rPr>
                <a:t>atau Pemeliharaan adalah proses pemeliharaan dan menangani kesalahan yang tidak ditemukan sebelumnya</a:t>
              </a:r>
              <a:endParaRPr lang="en-US" altLang="ko-KR" sz="1200" i="1" dirty="0">
                <a:solidFill>
                  <a:schemeClr val="tx1">
                    <a:lumMod val="75000"/>
                    <a:lumOff val="25000"/>
                  </a:schemeClr>
                </a:solidFill>
                <a:ea typeface="+mj-ea"/>
              </a:endParaRPr>
            </a:p>
          </p:txBody>
        </p:sp>
      </p:grpSp>
      <p:grpSp>
        <p:nvGrpSpPr>
          <p:cNvPr id="136" name="Group 135">
            <a:extLst>
              <a:ext uri="{FF2B5EF4-FFF2-40B4-BE49-F238E27FC236}">
                <a16:creationId xmlns:a16="http://schemas.microsoft.com/office/drawing/2014/main" id="{47A07372-B8C3-4D89-BD1D-47474E732E2F}"/>
              </a:ext>
            </a:extLst>
          </p:cNvPr>
          <p:cNvGrpSpPr/>
          <p:nvPr/>
        </p:nvGrpSpPr>
        <p:grpSpPr>
          <a:xfrm>
            <a:off x="6910413" y="2056864"/>
            <a:ext cx="2207353" cy="830997"/>
            <a:chOff x="1705068" y="4451220"/>
            <a:chExt cx="2207353" cy="830997"/>
          </a:xfrm>
        </p:grpSpPr>
        <p:grpSp>
          <p:nvGrpSpPr>
            <p:cNvPr id="137" name="Group 136">
              <a:extLst>
                <a:ext uri="{FF2B5EF4-FFF2-40B4-BE49-F238E27FC236}">
                  <a16:creationId xmlns:a16="http://schemas.microsoft.com/office/drawing/2014/main" id="{FB52DC17-FDD6-41E7-ACA8-0060ACD1E1F2}"/>
                </a:ext>
              </a:extLst>
            </p:cNvPr>
            <p:cNvGrpSpPr/>
            <p:nvPr/>
          </p:nvGrpSpPr>
          <p:grpSpPr>
            <a:xfrm>
              <a:off x="1705068" y="4517355"/>
              <a:ext cx="276999" cy="276999"/>
              <a:chOff x="2411760" y="3606832"/>
              <a:chExt cx="206152" cy="206152"/>
            </a:xfrm>
          </p:grpSpPr>
          <p:sp>
            <p:nvSpPr>
              <p:cNvPr id="143" name="Oval 142">
                <a:extLst>
                  <a:ext uri="{FF2B5EF4-FFF2-40B4-BE49-F238E27FC236}">
                    <a16:creationId xmlns:a16="http://schemas.microsoft.com/office/drawing/2014/main" id="{D5BB7CD3-54BF-4EE8-B2DA-5F7568286146}"/>
                  </a:ext>
                </a:extLst>
              </p:cNvPr>
              <p:cNvSpPr/>
              <p:nvPr/>
            </p:nvSpPr>
            <p:spPr>
              <a:xfrm>
                <a:off x="2411760" y="3606832"/>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144" name="Chevron 60">
                <a:extLst>
                  <a:ext uri="{FF2B5EF4-FFF2-40B4-BE49-F238E27FC236}">
                    <a16:creationId xmlns:a16="http://schemas.microsoft.com/office/drawing/2014/main" id="{5437AE8C-0603-4688-B09D-DB2EE432715B}"/>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139" name="TextBox 138">
              <a:extLst>
                <a:ext uri="{FF2B5EF4-FFF2-40B4-BE49-F238E27FC236}">
                  <a16:creationId xmlns:a16="http://schemas.microsoft.com/office/drawing/2014/main" id="{32C01A9C-329E-467B-A920-BAD83A8546FE}"/>
                </a:ext>
              </a:extLst>
            </p:cNvPr>
            <p:cNvSpPr txBox="1"/>
            <p:nvPr/>
          </p:nvSpPr>
          <p:spPr>
            <a:xfrm>
              <a:off x="1982067" y="4451220"/>
              <a:ext cx="1930354" cy="830997"/>
            </a:xfrm>
            <a:prstGeom prst="rect">
              <a:avLst/>
            </a:prstGeom>
            <a:noFill/>
          </p:spPr>
          <p:txBody>
            <a:bodyPr wrap="square" rtlCol="0" anchor="ctr">
              <a:spAutoFit/>
            </a:bodyPr>
            <a:lstStyle/>
            <a:p>
              <a:r>
                <a:rPr lang="id-ID" altLang="ko-KR" sz="1200" i="1" dirty="0">
                  <a:solidFill>
                    <a:schemeClr val="tx1">
                      <a:lumMod val="75000"/>
                      <a:lumOff val="25000"/>
                    </a:schemeClr>
                  </a:solidFill>
                  <a:cs typeface="Arial" pitchFamily="34" charset="0"/>
                </a:rPr>
                <a:t>Testing</a:t>
              </a:r>
              <a:r>
                <a:rPr lang="id-ID" altLang="ko-KR" sz="1200" dirty="0">
                  <a:solidFill>
                    <a:schemeClr val="tx1">
                      <a:lumMod val="75000"/>
                      <a:lumOff val="25000"/>
                    </a:schemeClr>
                  </a:solidFill>
                  <a:cs typeface="Arial" pitchFamily="34" charset="0"/>
                </a:rPr>
                <a:t> atau Pengujian adalah proses pengujian terhadap aplikasi yang sudah dibuat</a:t>
              </a:r>
              <a:endParaRPr lang="en-US" altLang="ko-KR" sz="1200" dirty="0">
                <a:solidFill>
                  <a:schemeClr val="tx1">
                    <a:lumMod val="75000"/>
                    <a:lumOff val="25000"/>
                  </a:schemeClr>
                </a:solidFill>
                <a:ea typeface="+mj-ea"/>
              </a:endParaRPr>
            </a:p>
          </p:txBody>
        </p:sp>
      </p:grpSp>
    </p:spTree>
    <p:extLst>
      <p:ext uri="{BB962C8B-B14F-4D97-AF65-F5344CB8AC3E}">
        <p14:creationId xmlns:p14="http://schemas.microsoft.com/office/powerpoint/2010/main" val="763572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8540" y="323515"/>
            <a:ext cx="6191673" cy="923330"/>
          </a:xfrm>
          <a:prstGeom prst="rect">
            <a:avLst/>
          </a:prstGeom>
          <a:noFill/>
        </p:spPr>
        <p:txBody>
          <a:bodyPr wrap="square" rtlCol="0" anchor="ctr">
            <a:spAutoFit/>
          </a:bodyPr>
          <a:lstStyle/>
          <a:p>
            <a:r>
              <a:rPr lang="id-ID" altLang="ko-KR" sz="5400" dirty="0">
                <a:solidFill>
                  <a:schemeClr val="bg1"/>
                </a:solidFill>
                <a:cs typeface="Arial" pitchFamily="34" charset="0"/>
              </a:rPr>
              <a:t>Daftar Isi</a:t>
            </a:r>
            <a:endParaRPr lang="ko-KR" altLang="en-US" sz="5400" dirty="0">
              <a:solidFill>
                <a:schemeClr val="bg1"/>
              </a:solidFill>
              <a:cs typeface="Arial" pitchFamily="34" charset="0"/>
            </a:endParaRPr>
          </a:p>
        </p:txBody>
      </p:sp>
      <p:grpSp>
        <p:nvGrpSpPr>
          <p:cNvPr id="4" name="Group 3">
            <a:extLst>
              <a:ext uri="{FF2B5EF4-FFF2-40B4-BE49-F238E27FC236}">
                <a16:creationId xmlns:a16="http://schemas.microsoft.com/office/drawing/2014/main" id="{D1B798CC-A50B-4833-A9F4-CD4A9317294E}"/>
              </a:ext>
            </a:extLst>
          </p:cNvPr>
          <p:cNvGrpSpPr/>
          <p:nvPr/>
        </p:nvGrpSpPr>
        <p:grpSpPr>
          <a:xfrm>
            <a:off x="4166562" y="1710827"/>
            <a:ext cx="5501856" cy="936705"/>
            <a:chOff x="5776287" y="1615577"/>
            <a:chExt cx="5501856" cy="936705"/>
          </a:xfrm>
        </p:grpSpPr>
        <p:grpSp>
          <p:nvGrpSpPr>
            <p:cNvPr id="3" name="Group 2">
              <a:extLst>
                <a:ext uri="{FF2B5EF4-FFF2-40B4-BE49-F238E27FC236}">
                  <a16:creationId xmlns:a16="http://schemas.microsoft.com/office/drawing/2014/main" id="{EF024045-B298-4962-9312-D0F2ECA5F537}"/>
                </a:ext>
              </a:extLst>
            </p:cNvPr>
            <p:cNvGrpSpPr/>
            <p:nvPr/>
          </p:nvGrpSpPr>
          <p:grpSpPr>
            <a:xfrm>
              <a:off x="6751979" y="1666120"/>
              <a:ext cx="4526164" cy="886162"/>
              <a:chOff x="6751979" y="1666120"/>
              <a:chExt cx="4526164" cy="886162"/>
            </a:xfrm>
          </p:grpSpPr>
          <p:sp>
            <p:nvSpPr>
              <p:cNvPr id="8" name="TextBox 7"/>
              <p:cNvSpPr txBox="1"/>
              <p:nvPr/>
            </p:nvSpPr>
            <p:spPr>
              <a:xfrm>
                <a:off x="6770451" y="2090617"/>
                <a:ext cx="4507692" cy="461665"/>
              </a:xfrm>
              <a:prstGeom prst="rect">
                <a:avLst/>
              </a:prstGeom>
              <a:noFill/>
            </p:spPr>
            <p:txBody>
              <a:bodyPr wrap="square" rtlCol="0">
                <a:spAutoFit/>
              </a:bodyPr>
              <a:lstStyle/>
              <a:p>
                <a:r>
                  <a:rPr lang="id-ID" altLang="ko-KR" sz="1200" dirty="0">
                    <a:solidFill>
                      <a:schemeClr val="bg1"/>
                    </a:solidFill>
                    <a:cs typeface="Arial" pitchFamily="34" charset="0"/>
                  </a:rPr>
                  <a:t>Latar Belakang, Rumusan Masalah, Tujuan, Manfaat, dan Batasan Masalah</a:t>
                </a:r>
                <a:endParaRPr lang="en-US" altLang="ko-KR" sz="1200" dirty="0">
                  <a:solidFill>
                    <a:schemeClr val="bg1"/>
                  </a:solidFill>
                  <a:cs typeface="Arial" pitchFamily="34" charset="0"/>
                </a:endParaRPr>
              </a:p>
            </p:txBody>
          </p:sp>
          <p:sp>
            <p:nvSpPr>
              <p:cNvPr id="9" name="TextBox 8"/>
              <p:cNvSpPr txBox="1"/>
              <p:nvPr/>
            </p:nvSpPr>
            <p:spPr>
              <a:xfrm>
                <a:off x="6751979" y="1666120"/>
                <a:ext cx="4507692"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Bab 1 Pendahuluan</a:t>
                </a:r>
                <a:endParaRPr lang="ko-KR" altLang="en-US" sz="2700" b="1" dirty="0">
                  <a:solidFill>
                    <a:schemeClr val="bg1"/>
                  </a:solidFill>
                  <a:cs typeface="Arial" pitchFamily="34" charset="0"/>
                </a:endParaRPr>
              </a:p>
            </p:txBody>
          </p:sp>
        </p:grpSp>
        <p:sp>
          <p:nvSpPr>
            <p:cNvPr id="7" name="TextBox 6"/>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grpSp>
        <p:nvGrpSpPr>
          <p:cNvPr id="10" name="Group 9">
            <a:extLst>
              <a:ext uri="{FF2B5EF4-FFF2-40B4-BE49-F238E27FC236}">
                <a16:creationId xmlns:a16="http://schemas.microsoft.com/office/drawing/2014/main" id="{0A9459A3-3616-4690-9950-AA429FBFDFB4}"/>
              </a:ext>
            </a:extLst>
          </p:cNvPr>
          <p:cNvGrpSpPr/>
          <p:nvPr/>
        </p:nvGrpSpPr>
        <p:grpSpPr>
          <a:xfrm>
            <a:off x="4166562" y="2850652"/>
            <a:ext cx="6069390" cy="830997"/>
            <a:chOff x="5776287" y="1615577"/>
            <a:chExt cx="6069390" cy="830997"/>
          </a:xfrm>
        </p:grpSpPr>
        <p:grpSp>
          <p:nvGrpSpPr>
            <p:cNvPr id="11" name="Group 10">
              <a:extLst>
                <a:ext uri="{FF2B5EF4-FFF2-40B4-BE49-F238E27FC236}">
                  <a16:creationId xmlns:a16="http://schemas.microsoft.com/office/drawing/2014/main" id="{305C2F2B-CA7A-4DFE-9546-DDCD4C7CD701}"/>
                </a:ext>
              </a:extLst>
            </p:cNvPr>
            <p:cNvGrpSpPr/>
            <p:nvPr/>
          </p:nvGrpSpPr>
          <p:grpSpPr>
            <a:xfrm>
              <a:off x="6751978" y="1666120"/>
              <a:ext cx="5093699" cy="701496"/>
              <a:chOff x="6751978" y="1666120"/>
              <a:chExt cx="5093699" cy="701496"/>
            </a:xfrm>
          </p:grpSpPr>
          <p:sp>
            <p:nvSpPr>
              <p:cNvPr id="13" name="TextBox 12">
                <a:extLst>
                  <a:ext uri="{FF2B5EF4-FFF2-40B4-BE49-F238E27FC236}">
                    <a16:creationId xmlns:a16="http://schemas.microsoft.com/office/drawing/2014/main" id="{FAEB471A-C385-402A-A8DD-57F933A5D346}"/>
                  </a:ext>
                </a:extLst>
              </p:cNvPr>
              <p:cNvSpPr txBox="1"/>
              <p:nvPr/>
            </p:nvSpPr>
            <p:spPr>
              <a:xfrm>
                <a:off x="6770451" y="2090617"/>
                <a:ext cx="4507692" cy="276999"/>
              </a:xfrm>
              <a:prstGeom prst="rect">
                <a:avLst/>
              </a:prstGeom>
              <a:noFill/>
            </p:spPr>
            <p:txBody>
              <a:bodyPr wrap="square" rtlCol="0">
                <a:spAutoFit/>
              </a:bodyPr>
              <a:lstStyle/>
              <a:p>
                <a:r>
                  <a:rPr lang="id-ID" altLang="ko-KR" sz="1200" dirty="0">
                    <a:solidFill>
                      <a:schemeClr val="bg1"/>
                    </a:solidFill>
                    <a:cs typeface="Arial" pitchFamily="34" charset="0"/>
                  </a:rPr>
                  <a:t>Teknologi </a:t>
                </a:r>
                <a:r>
                  <a:rPr lang="id-ID" altLang="ko-KR" sz="1200" i="1" dirty="0">
                    <a:solidFill>
                      <a:schemeClr val="bg1"/>
                    </a:solidFill>
                    <a:cs typeface="Arial" pitchFamily="34" charset="0"/>
                  </a:rPr>
                  <a:t>Mobile, dan </a:t>
                </a:r>
                <a:r>
                  <a:rPr lang="id-ID" altLang="ko-KR" sz="1200" dirty="0">
                    <a:solidFill>
                      <a:schemeClr val="bg1"/>
                    </a:solidFill>
                    <a:cs typeface="Arial" pitchFamily="34" charset="0"/>
                  </a:rPr>
                  <a:t>Atribut Komponen </a:t>
                </a:r>
                <a:r>
                  <a:rPr lang="id-ID" altLang="ko-KR" sz="1200" i="1" dirty="0">
                    <a:solidFill>
                      <a:schemeClr val="bg1"/>
                    </a:solidFill>
                    <a:cs typeface="Arial" pitchFamily="34" charset="0"/>
                  </a:rPr>
                  <a:t>Mobile</a:t>
                </a:r>
                <a:endParaRPr lang="en-US" altLang="ko-KR" sz="1200" i="1" dirty="0">
                  <a:solidFill>
                    <a:schemeClr val="bg1"/>
                  </a:solidFill>
                  <a:cs typeface="Arial" pitchFamily="34" charset="0"/>
                </a:endParaRPr>
              </a:p>
            </p:txBody>
          </p:sp>
          <p:sp>
            <p:nvSpPr>
              <p:cNvPr id="14" name="TextBox 13">
                <a:extLst>
                  <a:ext uri="{FF2B5EF4-FFF2-40B4-BE49-F238E27FC236}">
                    <a16:creationId xmlns:a16="http://schemas.microsoft.com/office/drawing/2014/main" id="{6096E1CD-75CD-452D-A4BE-E1789794770A}"/>
                  </a:ext>
                </a:extLst>
              </p:cNvPr>
              <p:cNvSpPr txBox="1"/>
              <p:nvPr/>
            </p:nvSpPr>
            <p:spPr>
              <a:xfrm>
                <a:off x="6751978" y="1666120"/>
                <a:ext cx="5093699"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Bab 2 Landasan Kepustakaan</a:t>
                </a:r>
                <a:endParaRPr lang="ko-KR" altLang="en-US" sz="2700" b="1" dirty="0">
                  <a:solidFill>
                    <a:schemeClr val="bg1"/>
                  </a:solidFill>
                  <a:cs typeface="Arial" pitchFamily="34" charset="0"/>
                </a:endParaRPr>
              </a:p>
            </p:txBody>
          </p:sp>
        </p:grpSp>
        <p:sp>
          <p:nvSpPr>
            <p:cNvPr id="12" name="TextBox 11">
              <a:extLst>
                <a:ext uri="{FF2B5EF4-FFF2-40B4-BE49-F238E27FC236}">
                  <a16:creationId xmlns:a16="http://schemas.microsoft.com/office/drawing/2014/main" id="{01892250-0812-424C-9181-78128436C8F3}"/>
                </a:ext>
              </a:extLst>
            </p:cNvPr>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grpSp>
        <p:nvGrpSpPr>
          <p:cNvPr id="15" name="Group 14">
            <a:extLst>
              <a:ext uri="{FF2B5EF4-FFF2-40B4-BE49-F238E27FC236}">
                <a16:creationId xmlns:a16="http://schemas.microsoft.com/office/drawing/2014/main" id="{07ED876F-7A33-4478-9ED3-A2053B8B8EEA}"/>
              </a:ext>
            </a:extLst>
          </p:cNvPr>
          <p:cNvGrpSpPr/>
          <p:nvPr/>
        </p:nvGrpSpPr>
        <p:grpSpPr>
          <a:xfrm>
            <a:off x="4166562" y="3990477"/>
            <a:ext cx="5501856" cy="830997"/>
            <a:chOff x="5776287" y="1615577"/>
            <a:chExt cx="5501856" cy="830997"/>
          </a:xfrm>
        </p:grpSpPr>
        <p:grpSp>
          <p:nvGrpSpPr>
            <p:cNvPr id="16" name="Group 15">
              <a:extLst>
                <a:ext uri="{FF2B5EF4-FFF2-40B4-BE49-F238E27FC236}">
                  <a16:creationId xmlns:a16="http://schemas.microsoft.com/office/drawing/2014/main" id="{D83C7EEA-D7A0-4CCA-B9CA-80018BB8D4A8}"/>
                </a:ext>
              </a:extLst>
            </p:cNvPr>
            <p:cNvGrpSpPr/>
            <p:nvPr/>
          </p:nvGrpSpPr>
          <p:grpSpPr>
            <a:xfrm>
              <a:off x="6751979" y="1666120"/>
              <a:ext cx="4526164" cy="701496"/>
              <a:chOff x="6751979" y="1666120"/>
              <a:chExt cx="4526164" cy="701496"/>
            </a:xfrm>
          </p:grpSpPr>
          <p:sp>
            <p:nvSpPr>
              <p:cNvPr id="18" name="TextBox 17">
                <a:extLst>
                  <a:ext uri="{FF2B5EF4-FFF2-40B4-BE49-F238E27FC236}">
                    <a16:creationId xmlns:a16="http://schemas.microsoft.com/office/drawing/2014/main" id="{D4184A27-D783-41AE-BF78-834B54A99CFA}"/>
                  </a:ext>
                </a:extLst>
              </p:cNvPr>
              <p:cNvSpPr txBox="1"/>
              <p:nvPr/>
            </p:nvSpPr>
            <p:spPr>
              <a:xfrm>
                <a:off x="6770451" y="2090617"/>
                <a:ext cx="4507692" cy="276999"/>
              </a:xfrm>
              <a:prstGeom prst="rect">
                <a:avLst/>
              </a:prstGeom>
              <a:noFill/>
            </p:spPr>
            <p:txBody>
              <a:bodyPr wrap="square" rtlCol="0">
                <a:spAutoFit/>
              </a:bodyPr>
              <a:lstStyle/>
              <a:p>
                <a:r>
                  <a:rPr lang="id-ID" altLang="ko-KR" sz="1200" dirty="0">
                    <a:solidFill>
                      <a:schemeClr val="bg1"/>
                    </a:solidFill>
                    <a:cs typeface="Arial" pitchFamily="34" charset="0"/>
                  </a:rPr>
                  <a:t>Model Pengembangan, dan Prosedur Pengembangan.</a:t>
                </a:r>
                <a:endParaRPr lang="en-US" altLang="ko-KR"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7DDE9DD4-9B53-4681-95FD-81AD463B2625}"/>
                  </a:ext>
                </a:extLst>
              </p:cNvPr>
              <p:cNvSpPr txBox="1"/>
              <p:nvPr/>
            </p:nvSpPr>
            <p:spPr>
              <a:xfrm>
                <a:off x="6751979" y="1666120"/>
                <a:ext cx="4507692"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Bab 3 Metodologi</a:t>
                </a:r>
                <a:endParaRPr lang="ko-KR" altLang="en-US" sz="2700" b="1" dirty="0">
                  <a:solidFill>
                    <a:schemeClr val="bg1"/>
                  </a:solidFill>
                  <a:cs typeface="Arial" pitchFamily="34" charset="0"/>
                </a:endParaRPr>
              </a:p>
            </p:txBody>
          </p:sp>
        </p:grpSp>
        <p:sp>
          <p:nvSpPr>
            <p:cNvPr id="17" name="TextBox 16">
              <a:extLst>
                <a:ext uri="{FF2B5EF4-FFF2-40B4-BE49-F238E27FC236}">
                  <a16:creationId xmlns:a16="http://schemas.microsoft.com/office/drawing/2014/main" id="{42D4E945-B51D-4D17-A36E-ABB30618F236}"/>
                </a:ext>
              </a:extLst>
            </p:cNvPr>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grpSp>
      <p:grpSp>
        <p:nvGrpSpPr>
          <p:cNvPr id="20" name="Group 19">
            <a:extLst>
              <a:ext uri="{FF2B5EF4-FFF2-40B4-BE49-F238E27FC236}">
                <a16:creationId xmlns:a16="http://schemas.microsoft.com/office/drawing/2014/main" id="{A93FF8F0-0341-431C-9CC0-5437F8473CAD}"/>
              </a:ext>
            </a:extLst>
          </p:cNvPr>
          <p:cNvGrpSpPr/>
          <p:nvPr/>
        </p:nvGrpSpPr>
        <p:grpSpPr>
          <a:xfrm>
            <a:off x="4166562" y="5130302"/>
            <a:ext cx="5483384" cy="830997"/>
            <a:chOff x="5776287" y="1615577"/>
            <a:chExt cx="5483384" cy="830997"/>
          </a:xfrm>
        </p:grpSpPr>
        <p:sp>
          <p:nvSpPr>
            <p:cNvPr id="24" name="TextBox 23">
              <a:extLst>
                <a:ext uri="{FF2B5EF4-FFF2-40B4-BE49-F238E27FC236}">
                  <a16:creationId xmlns:a16="http://schemas.microsoft.com/office/drawing/2014/main" id="{EB5FFC5C-85C1-4ABD-85BC-2489AF1C6166}"/>
                </a:ext>
              </a:extLst>
            </p:cNvPr>
            <p:cNvSpPr txBox="1"/>
            <p:nvPr/>
          </p:nvSpPr>
          <p:spPr>
            <a:xfrm>
              <a:off x="6751979" y="1666120"/>
              <a:ext cx="4507692" cy="507831"/>
            </a:xfrm>
            <a:prstGeom prst="rect">
              <a:avLst/>
            </a:prstGeom>
            <a:noFill/>
          </p:spPr>
          <p:txBody>
            <a:bodyPr wrap="square" lIns="108000" rIns="108000" rtlCol="0">
              <a:spAutoFit/>
            </a:bodyPr>
            <a:lstStyle/>
            <a:p>
              <a:r>
                <a:rPr lang="id-ID" altLang="ko-KR" sz="2700" b="1" dirty="0">
                  <a:solidFill>
                    <a:schemeClr val="bg1"/>
                  </a:solidFill>
                  <a:cs typeface="Arial" pitchFamily="34" charset="0"/>
                </a:rPr>
                <a:t>Referensi</a:t>
              </a:r>
              <a:endParaRPr lang="ko-KR" altLang="en-US" sz="2700" b="1" dirty="0">
                <a:solidFill>
                  <a:schemeClr val="bg1"/>
                </a:solidFill>
                <a:cs typeface="Arial" pitchFamily="34" charset="0"/>
              </a:endParaRPr>
            </a:p>
          </p:txBody>
        </p:sp>
        <p:sp>
          <p:nvSpPr>
            <p:cNvPr id="22" name="TextBox 21">
              <a:extLst>
                <a:ext uri="{FF2B5EF4-FFF2-40B4-BE49-F238E27FC236}">
                  <a16:creationId xmlns:a16="http://schemas.microsoft.com/office/drawing/2014/main" id="{5FB8D4DD-DB44-40F9-8FF0-AD92E175052C}"/>
                </a:ext>
              </a:extLst>
            </p:cNvPr>
            <p:cNvSpPr txBox="1"/>
            <p:nvPr/>
          </p:nvSpPr>
          <p:spPr>
            <a:xfrm>
              <a:off x="5776287" y="1615577"/>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grpSp>
      <p:grpSp>
        <p:nvGrpSpPr>
          <p:cNvPr id="28" name="Group 27">
            <a:extLst>
              <a:ext uri="{FF2B5EF4-FFF2-40B4-BE49-F238E27FC236}">
                <a16:creationId xmlns:a16="http://schemas.microsoft.com/office/drawing/2014/main" id="{386DBC13-95E7-4C1A-AF99-CC8F6212FB9E}"/>
              </a:ext>
            </a:extLst>
          </p:cNvPr>
          <p:cNvGrpSpPr/>
          <p:nvPr/>
        </p:nvGrpSpPr>
        <p:grpSpPr>
          <a:xfrm>
            <a:off x="7861110" y="623255"/>
            <a:ext cx="4330890" cy="419100"/>
            <a:chOff x="8086725" y="476250"/>
            <a:chExt cx="4105275" cy="419100"/>
          </a:xfrm>
          <a:solidFill>
            <a:schemeClr val="bg1">
              <a:alpha val="76000"/>
            </a:schemeClr>
          </a:solidFill>
        </p:grpSpPr>
        <p:sp>
          <p:nvSpPr>
            <p:cNvPr id="6" name="Rectangle 5">
              <a:extLst>
                <a:ext uri="{FF2B5EF4-FFF2-40B4-BE49-F238E27FC236}">
                  <a16:creationId xmlns:a16="http://schemas.microsoft.com/office/drawing/2014/main" id="{5CE6F925-1329-461C-AC7C-C7F2CDF199DE}"/>
                </a:ext>
              </a:extLst>
            </p:cNvPr>
            <p:cNvSpPr/>
            <p:nvPr/>
          </p:nvSpPr>
          <p:spPr>
            <a:xfrm>
              <a:off x="8086725" y="476250"/>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Rectangle 24">
              <a:extLst>
                <a:ext uri="{FF2B5EF4-FFF2-40B4-BE49-F238E27FC236}">
                  <a16:creationId xmlns:a16="http://schemas.microsoft.com/office/drawing/2014/main" id="{CA6628D8-CB2C-471D-9AC3-F09F428486BA}"/>
                </a:ext>
              </a:extLst>
            </p:cNvPr>
            <p:cNvSpPr/>
            <p:nvPr/>
          </p:nvSpPr>
          <p:spPr>
            <a:xfrm>
              <a:off x="8086725" y="597566"/>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Rectangle 25">
              <a:extLst>
                <a:ext uri="{FF2B5EF4-FFF2-40B4-BE49-F238E27FC236}">
                  <a16:creationId xmlns:a16="http://schemas.microsoft.com/office/drawing/2014/main" id="{DDE0BA12-A4FF-4C16-88CE-9D7AEFD8E9F0}"/>
                </a:ext>
              </a:extLst>
            </p:cNvPr>
            <p:cNvSpPr/>
            <p:nvPr/>
          </p:nvSpPr>
          <p:spPr>
            <a:xfrm>
              <a:off x="8086725" y="718882"/>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Rectangle 26">
              <a:extLst>
                <a:ext uri="{FF2B5EF4-FFF2-40B4-BE49-F238E27FC236}">
                  <a16:creationId xmlns:a16="http://schemas.microsoft.com/office/drawing/2014/main" id="{47B6650B-3813-4290-92F3-478A32614B01}"/>
                </a:ext>
              </a:extLst>
            </p:cNvPr>
            <p:cNvSpPr/>
            <p:nvPr/>
          </p:nvSpPr>
          <p:spPr>
            <a:xfrm>
              <a:off x="8086725" y="840198"/>
              <a:ext cx="4105275" cy="551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Freeform: Shape 29">
            <a:extLst>
              <a:ext uri="{FF2B5EF4-FFF2-40B4-BE49-F238E27FC236}">
                <a16:creationId xmlns:a16="http://schemas.microsoft.com/office/drawing/2014/main" id="{CF267B17-2C67-4B78-8859-E800DA91ADD2}"/>
              </a:ext>
            </a:extLst>
          </p:cNvPr>
          <p:cNvSpPr/>
          <p:nvPr/>
        </p:nvSpPr>
        <p:spPr>
          <a:xfrm rot="5400000">
            <a:off x="-1758439" y="2725388"/>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Rectangle 32">
            <a:extLst>
              <a:ext uri="{FF2B5EF4-FFF2-40B4-BE49-F238E27FC236}">
                <a16:creationId xmlns:a16="http://schemas.microsoft.com/office/drawing/2014/main" id="{7AF4E780-8920-4322-9A87-9DD344690DAE}"/>
              </a:ext>
            </a:extLst>
          </p:cNvPr>
          <p:cNvSpPr/>
          <p:nvPr/>
        </p:nvSpPr>
        <p:spPr>
          <a:xfrm rot="2735247">
            <a:off x="1354415" y="305526"/>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Rectangle 34">
            <a:extLst>
              <a:ext uri="{FF2B5EF4-FFF2-40B4-BE49-F238E27FC236}">
                <a16:creationId xmlns:a16="http://schemas.microsoft.com/office/drawing/2014/main" id="{83D198E3-9A3A-4082-B0E1-E020A95744D1}"/>
              </a:ext>
            </a:extLst>
          </p:cNvPr>
          <p:cNvSpPr/>
          <p:nvPr/>
        </p:nvSpPr>
        <p:spPr>
          <a:xfrm rot="2735247">
            <a:off x="2082685" y="-138606"/>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33384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230E45F-1432-4745-A63D-2A19116CBC7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4305" r="4305" b="7467"/>
          <a:stretch/>
        </p:blipFill>
        <p:spPr>
          <a:xfrm>
            <a:off x="0" y="0"/>
            <a:ext cx="12192000" cy="6858000"/>
          </a:xfrm>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1985543"/>
            <a:ext cx="3433328" cy="1077218"/>
          </a:xfrm>
          <a:prstGeom prst="rect">
            <a:avLst/>
          </a:prstGeom>
          <a:noFill/>
        </p:spPr>
        <p:txBody>
          <a:bodyPr wrap="square" rtlCol="0" anchor="ctr">
            <a:spAutoFit/>
          </a:bodyPr>
          <a:lstStyle/>
          <a:p>
            <a:r>
              <a:rPr lang="id-ID" altLang="ko-KR" sz="3200" b="1" i="1" dirty="0">
                <a:solidFill>
                  <a:schemeClr val="bg1"/>
                </a:solidFill>
                <a:latin typeface="+mj-lt"/>
                <a:cs typeface="Arial" pitchFamily="34" charset="0"/>
              </a:rPr>
              <a:t>Requirement Engineering</a:t>
            </a:r>
            <a:endParaRPr lang="en-US" altLang="ko-KR" sz="3200" b="1" i="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3062761"/>
            <a:ext cx="3433330" cy="2862322"/>
          </a:xfrm>
          <a:prstGeom prst="rect">
            <a:avLst/>
          </a:prstGeom>
          <a:noFill/>
        </p:spPr>
        <p:txBody>
          <a:bodyPr wrap="square" rtlCol="0" anchor="ctr">
            <a:spAutoFit/>
          </a:bodyPr>
          <a:lstStyle/>
          <a:p>
            <a:r>
              <a:rPr lang="en-GB" altLang="ko-KR" dirty="0">
                <a:solidFill>
                  <a:schemeClr val="bg1"/>
                </a:solidFill>
                <a:cs typeface="Arial" pitchFamily="34" charset="0"/>
              </a:rPr>
              <a:t>Requirement Engineering </a:t>
            </a:r>
            <a:r>
              <a:rPr lang="en-GB" altLang="ko-KR" dirty="0" err="1">
                <a:solidFill>
                  <a:schemeClr val="bg1"/>
                </a:solidFill>
                <a:cs typeface="Arial" pitchFamily="34" charset="0"/>
              </a:rPr>
              <a:t>atau</a:t>
            </a:r>
            <a:r>
              <a:rPr lang="en-GB" altLang="ko-KR" dirty="0">
                <a:solidFill>
                  <a:schemeClr val="bg1"/>
                </a:solidFill>
                <a:cs typeface="Arial" pitchFamily="34" charset="0"/>
              </a:rPr>
              <a:t> </a:t>
            </a:r>
            <a:r>
              <a:rPr lang="en-GB" altLang="ko-KR" dirty="0" err="1">
                <a:solidFill>
                  <a:schemeClr val="bg1"/>
                </a:solidFill>
                <a:cs typeface="Arial" pitchFamily="34" charset="0"/>
              </a:rPr>
              <a:t>Rekayasa</a:t>
            </a:r>
            <a:r>
              <a:rPr lang="en-GB" altLang="ko-KR" dirty="0">
                <a:solidFill>
                  <a:schemeClr val="bg1"/>
                </a:solidFill>
                <a:cs typeface="Arial" pitchFamily="34" charset="0"/>
              </a:rPr>
              <a:t> </a:t>
            </a:r>
            <a:r>
              <a:rPr lang="en-GB" altLang="ko-KR" dirty="0" err="1">
                <a:solidFill>
                  <a:schemeClr val="bg1"/>
                </a:solidFill>
                <a:cs typeface="Arial" pitchFamily="34" charset="0"/>
              </a:rPr>
              <a:t>Kebutuhan</a:t>
            </a:r>
            <a:r>
              <a:rPr lang="en-GB" altLang="ko-KR" dirty="0">
                <a:solidFill>
                  <a:schemeClr val="bg1"/>
                </a:solidFill>
                <a:cs typeface="Arial" pitchFamily="34" charset="0"/>
              </a:rPr>
              <a:t> </a:t>
            </a:r>
            <a:r>
              <a:rPr lang="en-GB" altLang="ko-KR" dirty="0" err="1">
                <a:solidFill>
                  <a:schemeClr val="bg1"/>
                </a:solidFill>
                <a:cs typeface="Arial" pitchFamily="34" charset="0"/>
              </a:rPr>
              <a:t>adalah</a:t>
            </a:r>
            <a:r>
              <a:rPr lang="en-GB" altLang="ko-KR" dirty="0">
                <a:solidFill>
                  <a:schemeClr val="bg1"/>
                </a:solidFill>
                <a:cs typeface="Arial" pitchFamily="34" charset="0"/>
              </a:rPr>
              <a:t> proses </a:t>
            </a:r>
            <a:r>
              <a:rPr lang="en-GB" altLang="ko-KR" dirty="0" err="1">
                <a:solidFill>
                  <a:schemeClr val="bg1"/>
                </a:solidFill>
                <a:cs typeface="Arial" pitchFamily="34" charset="0"/>
              </a:rPr>
              <a:t>untuk</a:t>
            </a:r>
            <a:r>
              <a:rPr lang="en-GB" altLang="ko-KR" dirty="0">
                <a:solidFill>
                  <a:schemeClr val="bg1"/>
                </a:solidFill>
                <a:cs typeface="Arial" pitchFamily="34" charset="0"/>
              </a:rPr>
              <a:t> </a:t>
            </a:r>
            <a:r>
              <a:rPr lang="en-GB" altLang="ko-KR" dirty="0" err="1">
                <a:solidFill>
                  <a:schemeClr val="bg1"/>
                </a:solidFill>
                <a:cs typeface="Arial" pitchFamily="34" charset="0"/>
              </a:rPr>
              <a:t>menetapkan</a:t>
            </a:r>
            <a:r>
              <a:rPr lang="en-GB" altLang="ko-KR" dirty="0">
                <a:solidFill>
                  <a:schemeClr val="bg1"/>
                </a:solidFill>
                <a:cs typeface="Arial" pitchFamily="34" charset="0"/>
              </a:rPr>
              <a:t> </a:t>
            </a:r>
            <a:r>
              <a:rPr lang="en-GB" altLang="ko-KR" dirty="0" err="1">
                <a:solidFill>
                  <a:schemeClr val="bg1"/>
                </a:solidFill>
                <a:cs typeface="Arial" pitchFamily="34" charset="0"/>
              </a:rPr>
              <a:t>layanan</a:t>
            </a:r>
            <a:r>
              <a:rPr lang="en-GB" altLang="ko-KR" dirty="0">
                <a:solidFill>
                  <a:schemeClr val="bg1"/>
                </a:solidFill>
                <a:cs typeface="Arial" pitchFamily="34" charset="0"/>
              </a:rPr>
              <a:t> yang </a:t>
            </a:r>
            <a:r>
              <a:rPr lang="en-GB" altLang="ko-KR" dirty="0" err="1">
                <a:solidFill>
                  <a:schemeClr val="bg1"/>
                </a:solidFill>
                <a:cs typeface="Arial" pitchFamily="34" charset="0"/>
              </a:rPr>
              <a:t>akan</a:t>
            </a:r>
            <a:r>
              <a:rPr lang="en-GB" altLang="ko-KR" dirty="0">
                <a:solidFill>
                  <a:schemeClr val="bg1"/>
                </a:solidFill>
                <a:cs typeface="Arial" pitchFamily="34" charset="0"/>
              </a:rPr>
              <a:t> </a:t>
            </a:r>
            <a:r>
              <a:rPr lang="en-GB" altLang="ko-KR" dirty="0" err="1">
                <a:solidFill>
                  <a:schemeClr val="bg1"/>
                </a:solidFill>
                <a:cs typeface="Arial" pitchFamily="34" charset="0"/>
              </a:rPr>
              <a:t>memenuhi</a:t>
            </a:r>
            <a:r>
              <a:rPr lang="en-GB" altLang="ko-KR" dirty="0">
                <a:solidFill>
                  <a:schemeClr val="bg1"/>
                </a:solidFill>
                <a:cs typeface="Arial" pitchFamily="34" charset="0"/>
              </a:rPr>
              <a:t> </a:t>
            </a:r>
            <a:r>
              <a:rPr lang="en-GB" altLang="ko-KR" dirty="0" err="1">
                <a:solidFill>
                  <a:schemeClr val="bg1"/>
                </a:solidFill>
                <a:cs typeface="Arial" pitchFamily="34" charset="0"/>
              </a:rPr>
              <a:t>kebutuhan</a:t>
            </a:r>
            <a:r>
              <a:rPr lang="en-GB" altLang="ko-KR" dirty="0">
                <a:solidFill>
                  <a:schemeClr val="bg1"/>
                </a:solidFill>
                <a:cs typeface="Arial" pitchFamily="34" charset="0"/>
              </a:rPr>
              <a:t> </a:t>
            </a:r>
            <a:r>
              <a:rPr lang="en-GB" altLang="ko-KR" dirty="0" err="1">
                <a:solidFill>
                  <a:schemeClr val="bg1"/>
                </a:solidFill>
                <a:cs typeface="Arial" pitchFamily="34" charset="0"/>
              </a:rPr>
              <a:t>dari</a:t>
            </a:r>
            <a:r>
              <a:rPr lang="en-GB" altLang="ko-KR" dirty="0">
                <a:solidFill>
                  <a:schemeClr val="bg1"/>
                </a:solidFill>
                <a:cs typeface="Arial" pitchFamily="34" charset="0"/>
              </a:rPr>
              <a:t> user dan </a:t>
            </a:r>
            <a:r>
              <a:rPr lang="en-GB" altLang="ko-KR" dirty="0" err="1">
                <a:solidFill>
                  <a:schemeClr val="bg1"/>
                </a:solidFill>
                <a:cs typeface="Arial" pitchFamily="34" charset="0"/>
              </a:rPr>
              <a:t>batasan</a:t>
            </a:r>
            <a:r>
              <a:rPr lang="en-GB" altLang="ko-KR" dirty="0">
                <a:solidFill>
                  <a:schemeClr val="bg1"/>
                </a:solidFill>
                <a:cs typeface="Arial" pitchFamily="34" charset="0"/>
              </a:rPr>
              <a:t> </a:t>
            </a:r>
            <a:r>
              <a:rPr lang="en-GB" altLang="ko-KR" dirty="0" err="1">
                <a:solidFill>
                  <a:schemeClr val="bg1"/>
                </a:solidFill>
                <a:cs typeface="Arial" pitchFamily="34" charset="0"/>
              </a:rPr>
              <a:t>dari</a:t>
            </a:r>
            <a:r>
              <a:rPr lang="en-GB" altLang="ko-KR" dirty="0">
                <a:solidFill>
                  <a:schemeClr val="bg1"/>
                </a:solidFill>
                <a:cs typeface="Arial" pitchFamily="34" charset="0"/>
              </a:rPr>
              <a:t> </a:t>
            </a:r>
            <a:r>
              <a:rPr lang="en-GB" altLang="ko-KR" dirty="0" err="1">
                <a:solidFill>
                  <a:schemeClr val="bg1"/>
                </a:solidFill>
                <a:cs typeface="Arial" pitchFamily="34" charset="0"/>
              </a:rPr>
              <a:t>sistem</a:t>
            </a:r>
            <a:r>
              <a:rPr lang="en-GB" altLang="ko-KR" dirty="0">
                <a:solidFill>
                  <a:schemeClr val="bg1"/>
                </a:solidFill>
                <a:cs typeface="Arial" pitchFamily="34" charset="0"/>
              </a:rPr>
              <a:t> yang </a:t>
            </a:r>
            <a:r>
              <a:rPr lang="en-GB" altLang="ko-KR" dirty="0" err="1">
                <a:solidFill>
                  <a:schemeClr val="bg1"/>
                </a:solidFill>
                <a:cs typeface="Arial" pitchFamily="34" charset="0"/>
              </a:rPr>
              <a:t>dikembangkan</a:t>
            </a:r>
            <a:r>
              <a:rPr lang="en-GB" altLang="ko-KR" dirty="0">
                <a:solidFill>
                  <a:schemeClr val="bg1"/>
                </a:solidFill>
                <a:cs typeface="Arial" pitchFamily="34" charset="0"/>
              </a:rPr>
              <a:t>. </a:t>
            </a:r>
            <a:r>
              <a:rPr lang="en-GB" altLang="ko-KR" dirty="0" err="1">
                <a:solidFill>
                  <a:schemeClr val="bg1"/>
                </a:solidFill>
                <a:cs typeface="Arial" pitchFamily="34" charset="0"/>
              </a:rPr>
              <a:t>Metode</a:t>
            </a:r>
            <a:r>
              <a:rPr lang="en-GB" altLang="ko-KR" dirty="0">
                <a:solidFill>
                  <a:schemeClr val="bg1"/>
                </a:solidFill>
                <a:cs typeface="Arial" pitchFamily="34" charset="0"/>
              </a:rPr>
              <a:t> </a:t>
            </a:r>
            <a:r>
              <a:rPr lang="en-GB" altLang="ko-KR" dirty="0" err="1">
                <a:solidFill>
                  <a:schemeClr val="bg1"/>
                </a:solidFill>
                <a:cs typeface="Arial" pitchFamily="34" charset="0"/>
              </a:rPr>
              <a:t>dalam</a:t>
            </a:r>
            <a:r>
              <a:rPr lang="en-GB" altLang="ko-KR" dirty="0">
                <a:solidFill>
                  <a:schemeClr val="bg1"/>
                </a:solidFill>
                <a:cs typeface="Arial" pitchFamily="34" charset="0"/>
              </a:rPr>
              <a:t> </a:t>
            </a:r>
            <a:r>
              <a:rPr lang="en-GB" altLang="ko-KR" dirty="0" err="1">
                <a:solidFill>
                  <a:schemeClr val="bg1"/>
                </a:solidFill>
                <a:cs typeface="Arial" pitchFamily="34" charset="0"/>
              </a:rPr>
              <a:t>mengumpulkan</a:t>
            </a:r>
            <a:r>
              <a:rPr lang="en-GB" altLang="ko-KR" dirty="0">
                <a:solidFill>
                  <a:schemeClr val="bg1"/>
                </a:solidFill>
                <a:cs typeface="Arial" pitchFamily="34" charset="0"/>
              </a:rPr>
              <a:t> </a:t>
            </a:r>
            <a:r>
              <a:rPr lang="en-GB" altLang="ko-KR" dirty="0" err="1">
                <a:solidFill>
                  <a:schemeClr val="bg1"/>
                </a:solidFill>
                <a:cs typeface="Arial" pitchFamily="34" charset="0"/>
              </a:rPr>
              <a:t>kebutuhan</a:t>
            </a:r>
            <a:r>
              <a:rPr lang="en-GB" altLang="ko-KR" dirty="0">
                <a:solidFill>
                  <a:schemeClr val="bg1"/>
                </a:solidFill>
                <a:cs typeface="Arial" pitchFamily="34" charset="0"/>
              </a:rPr>
              <a:t> </a:t>
            </a:r>
            <a:r>
              <a:rPr lang="en-GB" altLang="ko-KR" dirty="0" err="1">
                <a:solidFill>
                  <a:schemeClr val="bg1"/>
                </a:solidFill>
                <a:cs typeface="Arial" pitchFamily="34" charset="0"/>
              </a:rPr>
              <a:t>ini</a:t>
            </a:r>
            <a:r>
              <a:rPr lang="en-GB" altLang="ko-KR" dirty="0">
                <a:solidFill>
                  <a:schemeClr val="bg1"/>
                </a:solidFill>
                <a:cs typeface="Arial" pitchFamily="34" charset="0"/>
              </a:rPr>
              <a:t> </a:t>
            </a:r>
            <a:r>
              <a:rPr lang="en-GB" altLang="ko-KR" dirty="0" err="1">
                <a:solidFill>
                  <a:schemeClr val="bg1"/>
                </a:solidFill>
                <a:cs typeface="Arial" pitchFamily="34" charset="0"/>
              </a:rPr>
              <a:t>dapat</a:t>
            </a:r>
            <a:r>
              <a:rPr lang="en-GB" altLang="ko-KR" dirty="0">
                <a:solidFill>
                  <a:schemeClr val="bg1"/>
                </a:solidFill>
                <a:cs typeface="Arial" pitchFamily="34" charset="0"/>
              </a:rPr>
              <a:t> </a:t>
            </a:r>
            <a:r>
              <a:rPr lang="en-GB" altLang="ko-KR" dirty="0" err="1">
                <a:solidFill>
                  <a:schemeClr val="bg1"/>
                </a:solidFill>
                <a:cs typeface="Arial" pitchFamily="34" charset="0"/>
              </a:rPr>
              <a:t>menggunakan</a:t>
            </a:r>
            <a:r>
              <a:rPr lang="en-GB" altLang="ko-KR" dirty="0">
                <a:solidFill>
                  <a:schemeClr val="bg1"/>
                </a:solidFill>
                <a:cs typeface="Arial" pitchFamily="34" charset="0"/>
              </a:rPr>
              <a:t> </a:t>
            </a:r>
            <a:r>
              <a:rPr lang="en-GB" altLang="ko-KR" dirty="0" err="1">
                <a:solidFill>
                  <a:schemeClr val="bg1"/>
                </a:solidFill>
                <a:cs typeface="Arial" pitchFamily="34" charset="0"/>
              </a:rPr>
              <a:t>wawancara</a:t>
            </a:r>
            <a:r>
              <a:rPr lang="en-GB" altLang="ko-KR" dirty="0">
                <a:solidFill>
                  <a:schemeClr val="bg1"/>
                </a:solidFill>
                <a:cs typeface="Arial" pitchFamily="34" charset="0"/>
              </a:rPr>
              <a:t> dan </a:t>
            </a:r>
            <a:r>
              <a:rPr lang="en-GB" altLang="ko-KR" dirty="0" err="1">
                <a:solidFill>
                  <a:schemeClr val="bg1"/>
                </a:solidFill>
                <a:cs typeface="Arial" pitchFamily="34" charset="0"/>
              </a:rPr>
              <a:t>survei</a:t>
            </a:r>
            <a:r>
              <a:rPr lang="en-GB" altLang="ko-KR" dirty="0">
                <a:solidFill>
                  <a:schemeClr val="bg1"/>
                </a:solidFill>
                <a:cs typeface="Arial" pitchFamily="34" charset="0"/>
              </a:rPr>
              <a:t>.</a:t>
            </a:r>
          </a:p>
        </p:txBody>
      </p:sp>
    </p:spTree>
    <p:extLst>
      <p:ext uri="{BB962C8B-B14F-4D97-AF65-F5344CB8AC3E}">
        <p14:creationId xmlns:p14="http://schemas.microsoft.com/office/powerpoint/2010/main" val="3027443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F9AE7E97-AD61-4DFF-B8FB-63C7D0EE96F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5833" b="9167"/>
          <a:stretch/>
        </p:blipFill>
        <p:spPr>
          <a:xfrm>
            <a:off x="0" y="0"/>
            <a:ext cx="12192000" cy="6858000"/>
          </a:xfrm>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2231764"/>
            <a:ext cx="3433328" cy="584775"/>
          </a:xfrm>
          <a:prstGeom prst="rect">
            <a:avLst/>
          </a:prstGeom>
          <a:noFill/>
        </p:spPr>
        <p:txBody>
          <a:bodyPr wrap="square" rtlCol="0" anchor="ctr">
            <a:spAutoFit/>
          </a:bodyPr>
          <a:lstStyle/>
          <a:p>
            <a:r>
              <a:rPr lang="id-ID" altLang="ko-KR" sz="3200" b="1" i="1" dirty="0">
                <a:solidFill>
                  <a:schemeClr val="bg1"/>
                </a:solidFill>
                <a:latin typeface="+mj-lt"/>
                <a:cs typeface="Arial" pitchFamily="34" charset="0"/>
              </a:rPr>
              <a:t>Design</a:t>
            </a:r>
            <a:endParaRPr lang="en-US" altLang="ko-KR" sz="3200" b="1" i="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2816539"/>
            <a:ext cx="3433330" cy="3139321"/>
          </a:xfrm>
          <a:prstGeom prst="rect">
            <a:avLst/>
          </a:prstGeom>
          <a:noFill/>
        </p:spPr>
        <p:txBody>
          <a:bodyPr wrap="square" rtlCol="0" anchor="ctr">
            <a:spAutoFit/>
          </a:bodyPr>
          <a:lstStyle/>
          <a:p>
            <a:r>
              <a:rPr lang="en-GB" altLang="ko-KR" dirty="0">
                <a:solidFill>
                  <a:schemeClr val="bg1"/>
                </a:solidFill>
                <a:cs typeface="Arial" pitchFamily="34" charset="0"/>
              </a:rPr>
              <a:t>Design </a:t>
            </a:r>
            <a:r>
              <a:rPr lang="en-GB" altLang="ko-KR" dirty="0" err="1">
                <a:solidFill>
                  <a:schemeClr val="bg1"/>
                </a:solidFill>
                <a:cs typeface="Arial" pitchFamily="34" charset="0"/>
              </a:rPr>
              <a:t>atau</a:t>
            </a:r>
            <a:r>
              <a:rPr lang="en-GB" altLang="ko-KR" dirty="0">
                <a:solidFill>
                  <a:schemeClr val="bg1"/>
                </a:solidFill>
                <a:cs typeface="Arial" pitchFamily="34" charset="0"/>
              </a:rPr>
              <a:t> Desain </a:t>
            </a:r>
            <a:r>
              <a:rPr lang="en-GB" altLang="ko-KR" dirty="0" err="1">
                <a:solidFill>
                  <a:schemeClr val="bg1"/>
                </a:solidFill>
                <a:cs typeface="Arial" pitchFamily="34" charset="0"/>
              </a:rPr>
              <a:t>adalah</a:t>
            </a:r>
            <a:r>
              <a:rPr lang="en-GB" altLang="ko-KR" dirty="0">
                <a:solidFill>
                  <a:schemeClr val="bg1"/>
                </a:solidFill>
                <a:cs typeface="Arial" pitchFamily="34" charset="0"/>
              </a:rPr>
              <a:t> </a:t>
            </a:r>
            <a:r>
              <a:rPr lang="en-GB" altLang="ko-KR" dirty="0" err="1">
                <a:solidFill>
                  <a:schemeClr val="bg1"/>
                </a:solidFill>
                <a:cs typeface="Arial" pitchFamily="34" charset="0"/>
              </a:rPr>
              <a:t>sebuah</a:t>
            </a:r>
            <a:r>
              <a:rPr lang="en-GB" altLang="ko-KR" dirty="0">
                <a:solidFill>
                  <a:schemeClr val="bg1"/>
                </a:solidFill>
                <a:cs typeface="Arial" pitchFamily="34" charset="0"/>
              </a:rPr>
              <a:t> proses </a:t>
            </a:r>
            <a:r>
              <a:rPr lang="en-GB" altLang="ko-KR" dirty="0" err="1">
                <a:solidFill>
                  <a:schemeClr val="bg1"/>
                </a:solidFill>
                <a:cs typeface="Arial" pitchFamily="34" charset="0"/>
              </a:rPr>
              <a:t>penerjemahan</a:t>
            </a:r>
            <a:r>
              <a:rPr lang="en-GB" altLang="ko-KR" dirty="0">
                <a:solidFill>
                  <a:schemeClr val="bg1"/>
                </a:solidFill>
                <a:cs typeface="Arial" pitchFamily="34" charset="0"/>
              </a:rPr>
              <a:t> </a:t>
            </a:r>
            <a:r>
              <a:rPr lang="en-GB" altLang="ko-KR" dirty="0" err="1">
                <a:solidFill>
                  <a:schemeClr val="bg1"/>
                </a:solidFill>
                <a:cs typeface="Arial" pitchFamily="34" charset="0"/>
              </a:rPr>
              <a:t>dari</a:t>
            </a:r>
            <a:r>
              <a:rPr lang="en-GB" altLang="ko-KR" dirty="0">
                <a:solidFill>
                  <a:schemeClr val="bg1"/>
                </a:solidFill>
                <a:cs typeface="Arial" pitchFamily="34" charset="0"/>
              </a:rPr>
              <a:t> </a:t>
            </a:r>
            <a:r>
              <a:rPr lang="en-GB" altLang="ko-KR" dirty="0" err="1">
                <a:solidFill>
                  <a:schemeClr val="bg1"/>
                </a:solidFill>
                <a:cs typeface="Arial" pitchFamily="34" charset="0"/>
              </a:rPr>
              <a:t>kebutuhan</a:t>
            </a:r>
            <a:r>
              <a:rPr lang="en-GB" altLang="ko-KR" dirty="0">
                <a:solidFill>
                  <a:schemeClr val="bg1"/>
                </a:solidFill>
                <a:cs typeface="Arial" pitchFamily="34" charset="0"/>
              </a:rPr>
              <a:t> </a:t>
            </a:r>
            <a:r>
              <a:rPr lang="en-GB" altLang="ko-KR" dirty="0" err="1">
                <a:solidFill>
                  <a:schemeClr val="bg1"/>
                </a:solidFill>
                <a:cs typeface="Arial" pitchFamily="34" charset="0"/>
              </a:rPr>
              <a:t>ke</a:t>
            </a:r>
            <a:r>
              <a:rPr lang="en-GB" altLang="ko-KR" dirty="0">
                <a:solidFill>
                  <a:schemeClr val="bg1"/>
                </a:solidFill>
                <a:cs typeface="Arial" pitchFamily="34" charset="0"/>
              </a:rPr>
              <a:t> </a:t>
            </a:r>
            <a:r>
              <a:rPr lang="en-GB" altLang="ko-KR" dirty="0" err="1">
                <a:solidFill>
                  <a:schemeClr val="bg1"/>
                </a:solidFill>
                <a:cs typeface="Arial" pitchFamily="34" charset="0"/>
              </a:rPr>
              <a:t>dalam</a:t>
            </a:r>
            <a:r>
              <a:rPr lang="en-GB" altLang="ko-KR" dirty="0">
                <a:solidFill>
                  <a:schemeClr val="bg1"/>
                </a:solidFill>
                <a:cs typeface="Arial" pitchFamily="34" charset="0"/>
              </a:rPr>
              <a:t> </a:t>
            </a:r>
            <a:r>
              <a:rPr lang="en-GB" altLang="ko-KR" dirty="0" err="1">
                <a:solidFill>
                  <a:schemeClr val="bg1"/>
                </a:solidFill>
                <a:cs typeface="Arial" pitchFamily="34" charset="0"/>
              </a:rPr>
              <a:t>sebuah</a:t>
            </a:r>
            <a:r>
              <a:rPr lang="en-GB" altLang="ko-KR" dirty="0">
                <a:solidFill>
                  <a:schemeClr val="bg1"/>
                </a:solidFill>
                <a:cs typeface="Arial" pitchFamily="34" charset="0"/>
              </a:rPr>
              <a:t> </a:t>
            </a:r>
            <a:r>
              <a:rPr lang="en-GB" altLang="ko-KR" dirty="0" err="1">
                <a:solidFill>
                  <a:schemeClr val="bg1"/>
                </a:solidFill>
                <a:cs typeface="Arial" pitchFamily="34" charset="0"/>
              </a:rPr>
              <a:t>rancangan</a:t>
            </a:r>
            <a:r>
              <a:rPr lang="en-GB" altLang="ko-KR" dirty="0">
                <a:solidFill>
                  <a:schemeClr val="bg1"/>
                </a:solidFill>
                <a:cs typeface="Arial" pitchFamily="34" charset="0"/>
              </a:rPr>
              <a:t> model. Model </a:t>
            </a:r>
            <a:r>
              <a:rPr lang="en-GB" altLang="ko-KR" dirty="0" err="1">
                <a:solidFill>
                  <a:schemeClr val="bg1"/>
                </a:solidFill>
                <a:cs typeface="Arial" pitchFamily="34" charset="0"/>
              </a:rPr>
              <a:t>adalah</a:t>
            </a:r>
            <a:r>
              <a:rPr lang="en-GB" altLang="ko-KR" dirty="0">
                <a:solidFill>
                  <a:schemeClr val="bg1"/>
                </a:solidFill>
                <a:cs typeface="Arial" pitchFamily="34" charset="0"/>
              </a:rPr>
              <a:t> </a:t>
            </a:r>
            <a:r>
              <a:rPr lang="en-GB" altLang="ko-KR" dirty="0" err="1">
                <a:solidFill>
                  <a:schemeClr val="bg1"/>
                </a:solidFill>
                <a:cs typeface="Arial" pitchFamily="34" charset="0"/>
              </a:rPr>
              <a:t>sebuah</a:t>
            </a:r>
            <a:r>
              <a:rPr lang="en-GB" altLang="ko-KR" dirty="0">
                <a:solidFill>
                  <a:schemeClr val="bg1"/>
                </a:solidFill>
                <a:cs typeface="Arial" pitchFamily="34" charset="0"/>
              </a:rPr>
              <a:t> </a:t>
            </a:r>
            <a:r>
              <a:rPr lang="en-GB" altLang="ko-KR" dirty="0" err="1">
                <a:solidFill>
                  <a:schemeClr val="bg1"/>
                </a:solidFill>
                <a:cs typeface="Arial" pitchFamily="34" charset="0"/>
              </a:rPr>
              <a:t>penyederhanaan</a:t>
            </a:r>
            <a:r>
              <a:rPr lang="en-GB" altLang="ko-KR" dirty="0">
                <a:solidFill>
                  <a:schemeClr val="bg1"/>
                </a:solidFill>
                <a:cs typeface="Arial" pitchFamily="34" charset="0"/>
              </a:rPr>
              <a:t> </a:t>
            </a:r>
            <a:r>
              <a:rPr lang="en-GB" altLang="ko-KR" dirty="0" err="1">
                <a:solidFill>
                  <a:schemeClr val="bg1"/>
                </a:solidFill>
                <a:cs typeface="Arial" pitchFamily="34" charset="0"/>
              </a:rPr>
              <a:t>representasi</a:t>
            </a:r>
            <a:r>
              <a:rPr lang="en-GB" altLang="ko-KR" dirty="0">
                <a:solidFill>
                  <a:schemeClr val="bg1"/>
                </a:solidFill>
                <a:cs typeface="Arial" pitchFamily="34" charset="0"/>
              </a:rPr>
              <a:t> </a:t>
            </a:r>
            <a:r>
              <a:rPr lang="en-GB" altLang="ko-KR" dirty="0" err="1">
                <a:solidFill>
                  <a:schemeClr val="bg1"/>
                </a:solidFill>
                <a:cs typeface="Arial" pitchFamily="34" charset="0"/>
              </a:rPr>
              <a:t>dari</a:t>
            </a:r>
            <a:r>
              <a:rPr lang="en-GB" altLang="ko-KR" dirty="0">
                <a:solidFill>
                  <a:schemeClr val="bg1"/>
                </a:solidFill>
                <a:cs typeface="Arial" pitchFamily="34" charset="0"/>
              </a:rPr>
              <a:t> </a:t>
            </a:r>
            <a:r>
              <a:rPr lang="en-GB" altLang="ko-KR" dirty="0" err="1">
                <a:solidFill>
                  <a:schemeClr val="bg1"/>
                </a:solidFill>
                <a:cs typeface="Arial" pitchFamily="34" charset="0"/>
              </a:rPr>
              <a:t>sesuatu</a:t>
            </a:r>
            <a:r>
              <a:rPr lang="en-GB" altLang="ko-KR" dirty="0">
                <a:solidFill>
                  <a:schemeClr val="bg1"/>
                </a:solidFill>
                <a:cs typeface="Arial" pitchFamily="34" charset="0"/>
              </a:rPr>
              <a:t>. </a:t>
            </a:r>
            <a:r>
              <a:rPr lang="en-GB" altLang="ko-KR" dirty="0" err="1">
                <a:solidFill>
                  <a:schemeClr val="bg1"/>
                </a:solidFill>
                <a:cs typeface="Arial" pitchFamily="34" charset="0"/>
              </a:rPr>
              <a:t>Metode</a:t>
            </a:r>
            <a:r>
              <a:rPr lang="en-GB" altLang="ko-KR" dirty="0">
                <a:solidFill>
                  <a:schemeClr val="bg1"/>
                </a:solidFill>
                <a:cs typeface="Arial" pitchFamily="34" charset="0"/>
              </a:rPr>
              <a:t> </a:t>
            </a:r>
            <a:r>
              <a:rPr lang="en-GB" altLang="ko-KR" dirty="0" err="1">
                <a:solidFill>
                  <a:schemeClr val="bg1"/>
                </a:solidFill>
                <a:cs typeface="Arial" pitchFamily="34" charset="0"/>
              </a:rPr>
              <a:t>dalam</a:t>
            </a:r>
            <a:r>
              <a:rPr lang="en-GB" altLang="ko-KR" dirty="0">
                <a:solidFill>
                  <a:schemeClr val="bg1"/>
                </a:solidFill>
                <a:cs typeface="Arial" pitchFamily="34" charset="0"/>
              </a:rPr>
              <a:t> </a:t>
            </a:r>
            <a:r>
              <a:rPr lang="en-GB" altLang="ko-KR" dirty="0" err="1">
                <a:solidFill>
                  <a:schemeClr val="bg1"/>
                </a:solidFill>
                <a:cs typeface="Arial" pitchFamily="34" charset="0"/>
              </a:rPr>
              <a:t>pemodelannya</a:t>
            </a:r>
            <a:r>
              <a:rPr lang="en-GB" altLang="ko-KR" dirty="0">
                <a:solidFill>
                  <a:schemeClr val="bg1"/>
                </a:solidFill>
                <a:cs typeface="Arial" pitchFamily="34" charset="0"/>
              </a:rPr>
              <a:t> </a:t>
            </a:r>
            <a:r>
              <a:rPr lang="en-GB" altLang="ko-KR" dirty="0" err="1">
                <a:solidFill>
                  <a:schemeClr val="bg1"/>
                </a:solidFill>
                <a:cs typeface="Arial" pitchFamily="34" charset="0"/>
              </a:rPr>
              <a:t>akan</a:t>
            </a:r>
            <a:r>
              <a:rPr lang="en-GB" altLang="ko-KR" dirty="0">
                <a:solidFill>
                  <a:schemeClr val="bg1"/>
                </a:solidFill>
                <a:cs typeface="Arial" pitchFamily="34" charset="0"/>
              </a:rPr>
              <a:t> </a:t>
            </a:r>
            <a:r>
              <a:rPr lang="en-GB" altLang="ko-KR" dirty="0" err="1">
                <a:solidFill>
                  <a:schemeClr val="bg1"/>
                </a:solidFill>
                <a:cs typeface="Arial" pitchFamily="34" charset="0"/>
              </a:rPr>
              <a:t>menggunakan</a:t>
            </a:r>
            <a:r>
              <a:rPr lang="en-GB" altLang="ko-KR" dirty="0">
                <a:solidFill>
                  <a:schemeClr val="bg1"/>
                </a:solidFill>
                <a:cs typeface="Arial" pitchFamily="34" charset="0"/>
              </a:rPr>
              <a:t> use case diagram, use case scenario, dan class diagram.</a:t>
            </a:r>
          </a:p>
        </p:txBody>
      </p:sp>
    </p:spTree>
    <p:extLst>
      <p:ext uri="{BB962C8B-B14F-4D97-AF65-F5344CB8AC3E}">
        <p14:creationId xmlns:p14="http://schemas.microsoft.com/office/powerpoint/2010/main" val="2053222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157ED80-F254-41ED-986F-E729396D32E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8147" b="8147"/>
          <a:stretch>
            <a:fillRect/>
          </a:stretch>
        </p:blipFill>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2231764"/>
            <a:ext cx="3433328" cy="584775"/>
          </a:xfrm>
          <a:prstGeom prst="rect">
            <a:avLst/>
          </a:prstGeom>
          <a:noFill/>
        </p:spPr>
        <p:txBody>
          <a:bodyPr wrap="square" rtlCol="0" anchor="ctr">
            <a:spAutoFit/>
          </a:bodyPr>
          <a:lstStyle/>
          <a:p>
            <a:r>
              <a:rPr lang="id-ID" altLang="ko-KR" sz="3200" b="1" i="1" dirty="0">
                <a:solidFill>
                  <a:schemeClr val="bg1"/>
                </a:solidFill>
                <a:latin typeface="+mj-lt"/>
                <a:cs typeface="Arial" pitchFamily="34" charset="0"/>
              </a:rPr>
              <a:t>Implementation</a:t>
            </a:r>
            <a:endParaRPr lang="en-US" altLang="ko-KR" sz="3200" b="1" i="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8" y="2816539"/>
            <a:ext cx="3433330" cy="1754326"/>
          </a:xfrm>
          <a:prstGeom prst="rect">
            <a:avLst/>
          </a:prstGeom>
          <a:noFill/>
        </p:spPr>
        <p:txBody>
          <a:bodyPr wrap="square" rtlCol="0" anchor="ctr">
            <a:spAutoFit/>
          </a:bodyPr>
          <a:lstStyle/>
          <a:p>
            <a:r>
              <a:rPr lang="en-GB" altLang="ko-KR" i="1" dirty="0">
                <a:solidFill>
                  <a:schemeClr val="bg1"/>
                </a:solidFill>
                <a:cs typeface="Arial" pitchFamily="34" charset="0"/>
              </a:rPr>
              <a:t>Implementation</a:t>
            </a:r>
            <a:r>
              <a:rPr lang="en-GB" altLang="ko-KR" dirty="0">
                <a:solidFill>
                  <a:schemeClr val="bg1"/>
                </a:solidFill>
                <a:cs typeface="Arial" pitchFamily="34" charset="0"/>
              </a:rPr>
              <a:t> </a:t>
            </a:r>
            <a:r>
              <a:rPr lang="en-GB" altLang="ko-KR" dirty="0" err="1">
                <a:solidFill>
                  <a:schemeClr val="bg1"/>
                </a:solidFill>
                <a:cs typeface="Arial" pitchFamily="34" charset="0"/>
              </a:rPr>
              <a:t>atau</a:t>
            </a:r>
            <a:r>
              <a:rPr lang="en-GB" altLang="ko-KR" dirty="0">
                <a:solidFill>
                  <a:schemeClr val="bg1"/>
                </a:solidFill>
                <a:cs typeface="Arial" pitchFamily="34" charset="0"/>
              </a:rPr>
              <a:t> </a:t>
            </a:r>
            <a:r>
              <a:rPr lang="en-GB" altLang="ko-KR" dirty="0" err="1">
                <a:solidFill>
                  <a:schemeClr val="bg1"/>
                </a:solidFill>
                <a:cs typeface="Arial" pitchFamily="34" charset="0"/>
              </a:rPr>
              <a:t>Implementasi</a:t>
            </a:r>
            <a:r>
              <a:rPr lang="en-GB" altLang="ko-KR" dirty="0">
                <a:solidFill>
                  <a:schemeClr val="bg1"/>
                </a:solidFill>
                <a:cs typeface="Arial" pitchFamily="34" charset="0"/>
              </a:rPr>
              <a:t> </a:t>
            </a:r>
            <a:r>
              <a:rPr lang="en-GB" altLang="ko-KR" dirty="0" err="1">
                <a:solidFill>
                  <a:schemeClr val="bg1"/>
                </a:solidFill>
                <a:cs typeface="Arial" pitchFamily="34" charset="0"/>
              </a:rPr>
              <a:t>adalah</a:t>
            </a:r>
            <a:r>
              <a:rPr lang="en-GB" altLang="ko-KR" dirty="0">
                <a:solidFill>
                  <a:schemeClr val="bg1"/>
                </a:solidFill>
                <a:cs typeface="Arial" pitchFamily="34" charset="0"/>
              </a:rPr>
              <a:t> </a:t>
            </a:r>
            <a:r>
              <a:rPr lang="en-GB" altLang="ko-KR" dirty="0" err="1">
                <a:solidFill>
                  <a:schemeClr val="bg1"/>
                </a:solidFill>
                <a:cs typeface="Arial" pitchFamily="34" charset="0"/>
              </a:rPr>
              <a:t>penerjemahan</a:t>
            </a:r>
            <a:r>
              <a:rPr lang="en-GB" altLang="ko-KR" dirty="0">
                <a:solidFill>
                  <a:schemeClr val="bg1"/>
                </a:solidFill>
                <a:cs typeface="Arial" pitchFamily="34" charset="0"/>
              </a:rPr>
              <a:t> </a:t>
            </a:r>
            <a:r>
              <a:rPr lang="en-GB" altLang="ko-KR" dirty="0" err="1">
                <a:solidFill>
                  <a:schemeClr val="bg1"/>
                </a:solidFill>
                <a:cs typeface="Arial" pitchFamily="34" charset="0"/>
              </a:rPr>
              <a:t>desain</a:t>
            </a:r>
            <a:r>
              <a:rPr lang="en-GB" altLang="ko-KR" dirty="0">
                <a:solidFill>
                  <a:schemeClr val="bg1"/>
                </a:solidFill>
                <a:cs typeface="Arial" pitchFamily="34" charset="0"/>
              </a:rPr>
              <a:t> </a:t>
            </a:r>
            <a:r>
              <a:rPr lang="en-GB" altLang="ko-KR" dirty="0" err="1">
                <a:solidFill>
                  <a:schemeClr val="bg1"/>
                </a:solidFill>
                <a:cs typeface="Arial" pitchFamily="34" charset="0"/>
              </a:rPr>
              <a:t>menjadi</a:t>
            </a:r>
            <a:r>
              <a:rPr lang="en-GB" altLang="ko-KR" dirty="0">
                <a:solidFill>
                  <a:schemeClr val="bg1"/>
                </a:solidFill>
                <a:cs typeface="Arial" pitchFamily="34" charset="0"/>
              </a:rPr>
              <a:t> </a:t>
            </a:r>
            <a:r>
              <a:rPr lang="en-GB" altLang="ko-KR" dirty="0" err="1">
                <a:solidFill>
                  <a:schemeClr val="bg1"/>
                </a:solidFill>
                <a:cs typeface="Arial" pitchFamily="34" charset="0"/>
              </a:rPr>
              <a:t>kode</a:t>
            </a:r>
            <a:r>
              <a:rPr lang="en-GB" altLang="ko-KR" dirty="0">
                <a:solidFill>
                  <a:schemeClr val="bg1"/>
                </a:solidFill>
                <a:cs typeface="Arial" pitchFamily="34" charset="0"/>
              </a:rPr>
              <a:t> program. </a:t>
            </a:r>
            <a:r>
              <a:rPr lang="en-GB" altLang="ko-KR" dirty="0" err="1">
                <a:solidFill>
                  <a:schemeClr val="bg1"/>
                </a:solidFill>
                <a:cs typeface="Arial" pitchFamily="34" charset="0"/>
              </a:rPr>
              <a:t>Untuk</a:t>
            </a:r>
            <a:r>
              <a:rPr lang="en-GB" altLang="ko-KR" dirty="0">
                <a:solidFill>
                  <a:schemeClr val="bg1"/>
                </a:solidFill>
                <a:cs typeface="Arial" pitchFamily="34" charset="0"/>
              </a:rPr>
              <a:t> </a:t>
            </a:r>
            <a:r>
              <a:rPr lang="en-GB" altLang="ko-KR" dirty="0" err="1">
                <a:solidFill>
                  <a:schemeClr val="bg1"/>
                </a:solidFill>
                <a:cs typeface="Arial" pitchFamily="34" charset="0"/>
              </a:rPr>
              <a:t>membuat</a:t>
            </a:r>
            <a:r>
              <a:rPr lang="en-GB" altLang="ko-KR" dirty="0">
                <a:solidFill>
                  <a:schemeClr val="bg1"/>
                </a:solidFill>
                <a:cs typeface="Arial" pitchFamily="34" charset="0"/>
              </a:rPr>
              <a:t> </a:t>
            </a:r>
            <a:r>
              <a:rPr lang="en-GB" altLang="ko-KR" dirty="0" err="1">
                <a:solidFill>
                  <a:schemeClr val="bg1"/>
                </a:solidFill>
                <a:cs typeface="Arial" pitchFamily="34" charset="0"/>
              </a:rPr>
              <a:t>kode</a:t>
            </a:r>
            <a:r>
              <a:rPr lang="en-GB" altLang="ko-KR" dirty="0">
                <a:solidFill>
                  <a:schemeClr val="bg1"/>
                </a:solidFill>
                <a:cs typeface="Arial" pitchFamily="34" charset="0"/>
              </a:rPr>
              <a:t> program </a:t>
            </a:r>
            <a:r>
              <a:rPr lang="en-GB" altLang="ko-KR" dirty="0" err="1">
                <a:solidFill>
                  <a:schemeClr val="bg1"/>
                </a:solidFill>
                <a:cs typeface="Arial" pitchFamily="34" charset="0"/>
              </a:rPr>
              <a:t>tersebut</a:t>
            </a:r>
            <a:r>
              <a:rPr lang="en-GB" altLang="ko-KR" dirty="0">
                <a:solidFill>
                  <a:schemeClr val="bg1"/>
                </a:solidFill>
                <a:cs typeface="Arial" pitchFamily="34" charset="0"/>
              </a:rPr>
              <a:t> </a:t>
            </a:r>
            <a:r>
              <a:rPr lang="en-GB" altLang="ko-KR" dirty="0" err="1">
                <a:solidFill>
                  <a:schemeClr val="bg1"/>
                </a:solidFill>
                <a:cs typeface="Arial" pitchFamily="34" charset="0"/>
              </a:rPr>
              <a:t>saya</a:t>
            </a:r>
            <a:r>
              <a:rPr lang="en-GB" altLang="ko-KR" dirty="0">
                <a:solidFill>
                  <a:schemeClr val="bg1"/>
                </a:solidFill>
                <a:cs typeface="Arial" pitchFamily="34" charset="0"/>
              </a:rPr>
              <a:t> </a:t>
            </a:r>
            <a:r>
              <a:rPr lang="en-GB" altLang="ko-KR" dirty="0" err="1">
                <a:solidFill>
                  <a:schemeClr val="bg1"/>
                </a:solidFill>
                <a:cs typeface="Arial" pitchFamily="34" charset="0"/>
              </a:rPr>
              <a:t>menggunakan</a:t>
            </a:r>
            <a:r>
              <a:rPr lang="en-GB" altLang="ko-KR" dirty="0">
                <a:solidFill>
                  <a:schemeClr val="bg1"/>
                </a:solidFill>
                <a:cs typeface="Arial" pitchFamily="34" charset="0"/>
              </a:rPr>
              <a:t> Android Studio.</a:t>
            </a:r>
          </a:p>
        </p:txBody>
      </p:sp>
    </p:spTree>
    <p:extLst>
      <p:ext uri="{BB962C8B-B14F-4D97-AF65-F5344CB8AC3E}">
        <p14:creationId xmlns:p14="http://schemas.microsoft.com/office/powerpoint/2010/main" val="4160641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3CF650A-1613-4D9E-AFCC-447AD83AD06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868" b="5868"/>
          <a:stretch>
            <a:fillRect/>
          </a:stretch>
        </p:blipFill>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2231764"/>
            <a:ext cx="3433328" cy="584775"/>
          </a:xfrm>
          <a:prstGeom prst="rect">
            <a:avLst/>
          </a:prstGeom>
          <a:noFill/>
        </p:spPr>
        <p:txBody>
          <a:bodyPr wrap="square" rtlCol="0" anchor="ctr">
            <a:spAutoFit/>
          </a:bodyPr>
          <a:lstStyle/>
          <a:p>
            <a:r>
              <a:rPr lang="id-ID" altLang="ko-KR" sz="3200" b="1" i="1" dirty="0">
                <a:solidFill>
                  <a:schemeClr val="bg1"/>
                </a:solidFill>
                <a:latin typeface="+mj-lt"/>
                <a:cs typeface="Arial" pitchFamily="34" charset="0"/>
              </a:rPr>
              <a:t>Testing</a:t>
            </a:r>
            <a:endParaRPr lang="en-US" altLang="ko-KR" sz="3200" b="1" i="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2816539"/>
            <a:ext cx="3433330" cy="3139321"/>
          </a:xfrm>
          <a:prstGeom prst="rect">
            <a:avLst/>
          </a:prstGeom>
          <a:noFill/>
        </p:spPr>
        <p:txBody>
          <a:bodyPr wrap="square" rtlCol="0" anchor="ctr">
            <a:spAutoFit/>
          </a:bodyPr>
          <a:lstStyle/>
          <a:p>
            <a:r>
              <a:rPr lang="en-GB" altLang="ko-KR" dirty="0">
                <a:solidFill>
                  <a:schemeClr val="bg1"/>
                </a:solidFill>
                <a:cs typeface="Arial" pitchFamily="34" charset="0"/>
              </a:rPr>
              <a:t>Testing </a:t>
            </a:r>
            <a:r>
              <a:rPr lang="en-GB" altLang="ko-KR" dirty="0" err="1">
                <a:solidFill>
                  <a:schemeClr val="bg1"/>
                </a:solidFill>
                <a:cs typeface="Arial" pitchFamily="34" charset="0"/>
              </a:rPr>
              <a:t>adalah</a:t>
            </a:r>
            <a:r>
              <a:rPr lang="en-GB" altLang="ko-KR" dirty="0">
                <a:solidFill>
                  <a:schemeClr val="bg1"/>
                </a:solidFill>
                <a:cs typeface="Arial" pitchFamily="34" charset="0"/>
              </a:rPr>
              <a:t> </a:t>
            </a:r>
            <a:r>
              <a:rPr lang="en-GB" altLang="ko-KR" dirty="0" err="1">
                <a:solidFill>
                  <a:schemeClr val="bg1"/>
                </a:solidFill>
                <a:cs typeface="Arial" pitchFamily="34" charset="0"/>
              </a:rPr>
              <a:t>pengujian</a:t>
            </a:r>
            <a:r>
              <a:rPr lang="en-GB" altLang="ko-KR" dirty="0">
                <a:solidFill>
                  <a:schemeClr val="bg1"/>
                </a:solidFill>
                <a:cs typeface="Arial" pitchFamily="34" charset="0"/>
              </a:rPr>
              <a:t> </a:t>
            </a:r>
            <a:r>
              <a:rPr lang="en-GB" altLang="ko-KR" dirty="0" err="1">
                <a:solidFill>
                  <a:schemeClr val="bg1"/>
                </a:solidFill>
                <a:cs typeface="Arial" pitchFamily="34" charset="0"/>
              </a:rPr>
              <a:t>terhadap</a:t>
            </a:r>
            <a:r>
              <a:rPr lang="en-GB" altLang="ko-KR" dirty="0">
                <a:solidFill>
                  <a:schemeClr val="bg1"/>
                </a:solidFill>
                <a:cs typeface="Arial" pitchFamily="34" charset="0"/>
              </a:rPr>
              <a:t> </a:t>
            </a:r>
            <a:r>
              <a:rPr lang="en-GB" altLang="ko-KR" dirty="0" err="1">
                <a:solidFill>
                  <a:schemeClr val="bg1"/>
                </a:solidFill>
                <a:cs typeface="Arial" pitchFamily="34" charset="0"/>
              </a:rPr>
              <a:t>aplikasi</a:t>
            </a:r>
            <a:r>
              <a:rPr lang="en-GB" altLang="ko-KR" dirty="0">
                <a:solidFill>
                  <a:schemeClr val="bg1"/>
                </a:solidFill>
                <a:cs typeface="Arial" pitchFamily="34" charset="0"/>
              </a:rPr>
              <a:t> yang </a:t>
            </a:r>
            <a:r>
              <a:rPr lang="en-GB" altLang="ko-KR" dirty="0" err="1">
                <a:solidFill>
                  <a:schemeClr val="bg1"/>
                </a:solidFill>
                <a:cs typeface="Arial" pitchFamily="34" charset="0"/>
              </a:rPr>
              <a:t>sudah</a:t>
            </a:r>
            <a:r>
              <a:rPr lang="en-GB" altLang="ko-KR" dirty="0">
                <a:solidFill>
                  <a:schemeClr val="bg1"/>
                </a:solidFill>
                <a:cs typeface="Arial" pitchFamily="34" charset="0"/>
              </a:rPr>
              <a:t> </a:t>
            </a:r>
            <a:r>
              <a:rPr lang="en-GB" altLang="ko-KR" dirty="0" err="1">
                <a:solidFill>
                  <a:schemeClr val="bg1"/>
                </a:solidFill>
                <a:cs typeface="Arial" pitchFamily="34" charset="0"/>
              </a:rPr>
              <a:t>dibuat</a:t>
            </a:r>
            <a:r>
              <a:rPr lang="en-GB" altLang="ko-KR" dirty="0">
                <a:solidFill>
                  <a:schemeClr val="bg1"/>
                </a:solidFill>
                <a:cs typeface="Arial" pitchFamily="34" charset="0"/>
              </a:rPr>
              <a:t>. Proses </a:t>
            </a:r>
            <a:r>
              <a:rPr lang="en-GB" altLang="ko-KR" dirty="0" err="1">
                <a:solidFill>
                  <a:schemeClr val="bg1"/>
                </a:solidFill>
                <a:cs typeface="Arial" pitchFamily="34" charset="0"/>
              </a:rPr>
              <a:t>ini</a:t>
            </a:r>
            <a:r>
              <a:rPr lang="en-GB" altLang="ko-KR" dirty="0">
                <a:solidFill>
                  <a:schemeClr val="bg1"/>
                </a:solidFill>
                <a:cs typeface="Arial" pitchFamily="34" charset="0"/>
              </a:rPr>
              <a:t> </a:t>
            </a:r>
            <a:r>
              <a:rPr lang="en-GB" altLang="ko-KR" dirty="0" err="1">
                <a:solidFill>
                  <a:schemeClr val="bg1"/>
                </a:solidFill>
                <a:cs typeface="Arial" pitchFamily="34" charset="0"/>
              </a:rPr>
              <a:t>dilakukan</a:t>
            </a:r>
            <a:r>
              <a:rPr lang="en-GB" altLang="ko-KR" dirty="0">
                <a:solidFill>
                  <a:schemeClr val="bg1"/>
                </a:solidFill>
                <a:cs typeface="Arial" pitchFamily="34" charset="0"/>
              </a:rPr>
              <a:t> </a:t>
            </a:r>
            <a:r>
              <a:rPr lang="en-GB" altLang="ko-KR" dirty="0" err="1">
                <a:solidFill>
                  <a:schemeClr val="bg1"/>
                </a:solidFill>
                <a:cs typeface="Arial" pitchFamily="34" charset="0"/>
              </a:rPr>
              <a:t>untuk</a:t>
            </a:r>
            <a:r>
              <a:rPr lang="en-GB" altLang="ko-KR" dirty="0">
                <a:solidFill>
                  <a:schemeClr val="bg1"/>
                </a:solidFill>
                <a:cs typeface="Arial" pitchFamily="34" charset="0"/>
              </a:rPr>
              <a:t> </a:t>
            </a:r>
            <a:r>
              <a:rPr lang="en-GB" altLang="ko-KR" dirty="0" err="1">
                <a:solidFill>
                  <a:schemeClr val="bg1"/>
                </a:solidFill>
                <a:cs typeface="Arial" pitchFamily="34" charset="0"/>
              </a:rPr>
              <a:t>memastikan</a:t>
            </a:r>
            <a:r>
              <a:rPr lang="en-GB" altLang="ko-KR" dirty="0">
                <a:solidFill>
                  <a:schemeClr val="bg1"/>
                </a:solidFill>
                <a:cs typeface="Arial" pitchFamily="34" charset="0"/>
              </a:rPr>
              <a:t> </a:t>
            </a:r>
            <a:r>
              <a:rPr lang="en-GB" altLang="ko-KR" dirty="0" err="1">
                <a:solidFill>
                  <a:schemeClr val="bg1"/>
                </a:solidFill>
                <a:cs typeface="Arial" pitchFamily="34" charset="0"/>
              </a:rPr>
              <a:t>apakah</a:t>
            </a:r>
            <a:r>
              <a:rPr lang="en-GB" altLang="ko-KR" dirty="0">
                <a:solidFill>
                  <a:schemeClr val="bg1"/>
                </a:solidFill>
                <a:cs typeface="Arial" pitchFamily="34" charset="0"/>
              </a:rPr>
              <a:t> </a:t>
            </a:r>
            <a:r>
              <a:rPr lang="en-GB" altLang="ko-KR" dirty="0" err="1">
                <a:solidFill>
                  <a:schemeClr val="bg1"/>
                </a:solidFill>
                <a:cs typeface="Arial" pitchFamily="34" charset="0"/>
              </a:rPr>
              <a:t>fungsionalitas</a:t>
            </a:r>
            <a:r>
              <a:rPr lang="en-GB" altLang="ko-KR" dirty="0">
                <a:solidFill>
                  <a:schemeClr val="bg1"/>
                </a:solidFill>
                <a:cs typeface="Arial" pitchFamily="34" charset="0"/>
              </a:rPr>
              <a:t> </a:t>
            </a:r>
            <a:r>
              <a:rPr lang="en-GB" altLang="ko-KR" dirty="0" err="1">
                <a:solidFill>
                  <a:schemeClr val="bg1"/>
                </a:solidFill>
                <a:cs typeface="Arial" pitchFamily="34" charset="0"/>
              </a:rPr>
              <a:t>sistem</a:t>
            </a:r>
            <a:r>
              <a:rPr lang="en-GB" altLang="ko-KR" dirty="0">
                <a:solidFill>
                  <a:schemeClr val="bg1"/>
                </a:solidFill>
                <a:cs typeface="Arial" pitchFamily="34" charset="0"/>
              </a:rPr>
              <a:t> </a:t>
            </a:r>
            <a:r>
              <a:rPr lang="en-GB" altLang="ko-KR" dirty="0" err="1">
                <a:solidFill>
                  <a:schemeClr val="bg1"/>
                </a:solidFill>
                <a:cs typeface="Arial" pitchFamily="34" charset="0"/>
              </a:rPr>
              <a:t>telah</a:t>
            </a:r>
            <a:r>
              <a:rPr lang="en-GB" altLang="ko-KR" dirty="0">
                <a:solidFill>
                  <a:schemeClr val="bg1"/>
                </a:solidFill>
                <a:cs typeface="Arial" pitchFamily="34" charset="0"/>
              </a:rPr>
              <a:t> </a:t>
            </a:r>
            <a:r>
              <a:rPr lang="en-GB" altLang="ko-KR" dirty="0" err="1">
                <a:solidFill>
                  <a:schemeClr val="bg1"/>
                </a:solidFill>
                <a:cs typeface="Arial" pitchFamily="34" charset="0"/>
              </a:rPr>
              <a:t>berjalan</a:t>
            </a:r>
            <a:r>
              <a:rPr lang="en-GB" altLang="ko-KR" dirty="0">
                <a:solidFill>
                  <a:schemeClr val="bg1"/>
                </a:solidFill>
                <a:cs typeface="Arial" pitchFamily="34" charset="0"/>
              </a:rPr>
              <a:t> </a:t>
            </a:r>
            <a:r>
              <a:rPr lang="en-GB" altLang="ko-KR" dirty="0" err="1">
                <a:solidFill>
                  <a:schemeClr val="bg1"/>
                </a:solidFill>
                <a:cs typeface="Arial" pitchFamily="34" charset="0"/>
              </a:rPr>
              <a:t>dengan</a:t>
            </a:r>
            <a:r>
              <a:rPr lang="en-GB" altLang="ko-KR" dirty="0">
                <a:solidFill>
                  <a:schemeClr val="bg1"/>
                </a:solidFill>
                <a:cs typeface="Arial" pitchFamily="34" charset="0"/>
              </a:rPr>
              <a:t> </a:t>
            </a:r>
            <a:r>
              <a:rPr lang="en-GB" altLang="ko-KR" dirty="0" err="1">
                <a:solidFill>
                  <a:schemeClr val="bg1"/>
                </a:solidFill>
                <a:cs typeface="Arial" pitchFamily="34" charset="0"/>
              </a:rPr>
              <a:t>baik</a:t>
            </a:r>
            <a:r>
              <a:rPr lang="en-GB" altLang="ko-KR" dirty="0">
                <a:solidFill>
                  <a:schemeClr val="bg1"/>
                </a:solidFill>
                <a:cs typeface="Arial" pitchFamily="34" charset="0"/>
              </a:rPr>
              <a:t>. Di </a:t>
            </a:r>
            <a:r>
              <a:rPr lang="en-GB" altLang="ko-KR" dirty="0" err="1">
                <a:solidFill>
                  <a:schemeClr val="bg1"/>
                </a:solidFill>
                <a:cs typeface="Arial" pitchFamily="34" charset="0"/>
              </a:rPr>
              <a:t>sini</a:t>
            </a:r>
            <a:r>
              <a:rPr lang="en-GB" altLang="ko-KR" dirty="0">
                <a:solidFill>
                  <a:schemeClr val="bg1"/>
                </a:solidFill>
                <a:cs typeface="Arial" pitchFamily="34" charset="0"/>
              </a:rPr>
              <a:t> </a:t>
            </a:r>
            <a:r>
              <a:rPr lang="en-GB" altLang="ko-KR" dirty="0" err="1">
                <a:solidFill>
                  <a:schemeClr val="bg1"/>
                </a:solidFill>
                <a:cs typeface="Arial" pitchFamily="34" charset="0"/>
              </a:rPr>
              <a:t>saya</a:t>
            </a:r>
            <a:r>
              <a:rPr lang="en-GB" altLang="ko-KR" dirty="0">
                <a:solidFill>
                  <a:schemeClr val="bg1"/>
                </a:solidFill>
                <a:cs typeface="Arial" pitchFamily="34" charset="0"/>
              </a:rPr>
              <a:t> </a:t>
            </a:r>
            <a:r>
              <a:rPr lang="en-GB" altLang="ko-KR" dirty="0" err="1">
                <a:solidFill>
                  <a:schemeClr val="bg1"/>
                </a:solidFill>
                <a:cs typeface="Arial" pitchFamily="34" charset="0"/>
              </a:rPr>
              <a:t>menggunakan</a:t>
            </a:r>
            <a:r>
              <a:rPr lang="en-GB" altLang="ko-KR" dirty="0">
                <a:solidFill>
                  <a:schemeClr val="bg1"/>
                </a:solidFill>
                <a:cs typeface="Arial" pitchFamily="34" charset="0"/>
              </a:rPr>
              <a:t> A/B Testing</a:t>
            </a:r>
            <a:r>
              <a:rPr lang="id-ID" altLang="ko-KR" dirty="0">
                <a:solidFill>
                  <a:schemeClr val="bg1"/>
                </a:solidFill>
                <a:cs typeface="Arial" pitchFamily="34" charset="0"/>
              </a:rPr>
              <a:t> dengan Alpha anggota keluarga yang fasih teknologi, dan Beta anggota keluarga yang sekedar tahu teknologi</a:t>
            </a:r>
            <a:endParaRPr lang="en-GB" altLang="ko-KR" dirty="0">
              <a:solidFill>
                <a:schemeClr val="bg1"/>
              </a:solidFill>
              <a:cs typeface="Arial" pitchFamily="34" charset="0"/>
            </a:endParaRPr>
          </a:p>
        </p:txBody>
      </p:sp>
    </p:spTree>
    <p:extLst>
      <p:ext uri="{BB962C8B-B14F-4D97-AF65-F5344CB8AC3E}">
        <p14:creationId xmlns:p14="http://schemas.microsoft.com/office/powerpoint/2010/main" val="136713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CE143BD-B7F1-48F9-96C0-4F53B8D4018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132" b="9132"/>
          <a:stretch>
            <a:fillRect/>
          </a:stretch>
        </p:blipFill>
        <p:spPr/>
      </p:pic>
      <p:sp>
        <p:nvSpPr>
          <p:cNvPr id="5" name="Rectangle 4">
            <a:extLst>
              <a:ext uri="{FF2B5EF4-FFF2-40B4-BE49-F238E27FC236}">
                <a16:creationId xmlns:a16="http://schemas.microsoft.com/office/drawing/2014/main" id="{BAD29396-3CC5-4F91-8C49-28AD4A267AE7}"/>
              </a:ext>
            </a:extLst>
          </p:cNvPr>
          <p:cNvSpPr/>
          <p:nvPr/>
        </p:nvSpPr>
        <p:spPr>
          <a:xfrm>
            <a:off x="0" y="0"/>
            <a:ext cx="5251010"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8E05FAF-37ED-4D0F-AA0A-81116DCD78CD}"/>
              </a:ext>
            </a:extLst>
          </p:cNvPr>
          <p:cNvSpPr txBox="1"/>
          <p:nvPr/>
        </p:nvSpPr>
        <p:spPr>
          <a:xfrm>
            <a:off x="1314778" y="2231764"/>
            <a:ext cx="3433328" cy="584775"/>
          </a:xfrm>
          <a:prstGeom prst="rect">
            <a:avLst/>
          </a:prstGeom>
          <a:noFill/>
        </p:spPr>
        <p:txBody>
          <a:bodyPr wrap="square" rtlCol="0" anchor="ctr">
            <a:spAutoFit/>
          </a:bodyPr>
          <a:lstStyle/>
          <a:p>
            <a:r>
              <a:rPr lang="id-ID" altLang="ko-KR" sz="3200" b="1" i="1" dirty="0">
                <a:solidFill>
                  <a:schemeClr val="bg1"/>
                </a:solidFill>
                <a:latin typeface="+mj-lt"/>
                <a:cs typeface="Arial" pitchFamily="34" charset="0"/>
              </a:rPr>
              <a:t>Maintenance</a:t>
            </a:r>
            <a:endParaRPr lang="en-US" altLang="ko-KR" sz="3200" b="1" i="1" dirty="0">
              <a:solidFill>
                <a:schemeClr val="bg1"/>
              </a:solidFill>
              <a:latin typeface="+mj-lt"/>
              <a:cs typeface="Arial" pitchFamily="34" charset="0"/>
            </a:endParaRPr>
          </a:p>
        </p:txBody>
      </p:sp>
      <p:sp>
        <p:nvSpPr>
          <p:cNvPr id="17" name="TextBox 16">
            <a:extLst>
              <a:ext uri="{FF2B5EF4-FFF2-40B4-BE49-F238E27FC236}">
                <a16:creationId xmlns:a16="http://schemas.microsoft.com/office/drawing/2014/main" id="{74F21F36-6FEE-42B9-8EEA-FFEB153AFAAF}"/>
              </a:ext>
            </a:extLst>
          </p:cNvPr>
          <p:cNvSpPr txBox="1"/>
          <p:nvPr/>
        </p:nvSpPr>
        <p:spPr>
          <a:xfrm>
            <a:off x="1314776" y="2825745"/>
            <a:ext cx="3433330" cy="2862322"/>
          </a:xfrm>
          <a:prstGeom prst="rect">
            <a:avLst/>
          </a:prstGeom>
          <a:noFill/>
        </p:spPr>
        <p:txBody>
          <a:bodyPr wrap="square" rtlCol="0" anchor="ctr">
            <a:spAutoFit/>
          </a:bodyPr>
          <a:lstStyle/>
          <a:p>
            <a:r>
              <a:rPr lang="en-GB" altLang="ko-KR" dirty="0">
                <a:solidFill>
                  <a:schemeClr val="bg1"/>
                </a:solidFill>
                <a:cs typeface="Arial" pitchFamily="34" charset="0"/>
              </a:rPr>
              <a:t>Maintenance </a:t>
            </a:r>
            <a:r>
              <a:rPr lang="en-GB" altLang="ko-KR" dirty="0" err="1">
                <a:solidFill>
                  <a:schemeClr val="bg1"/>
                </a:solidFill>
                <a:cs typeface="Arial" pitchFamily="34" charset="0"/>
              </a:rPr>
              <a:t>atau</a:t>
            </a:r>
            <a:r>
              <a:rPr lang="en-GB" altLang="ko-KR" dirty="0">
                <a:solidFill>
                  <a:schemeClr val="bg1"/>
                </a:solidFill>
                <a:cs typeface="Arial" pitchFamily="34" charset="0"/>
              </a:rPr>
              <a:t> </a:t>
            </a:r>
            <a:r>
              <a:rPr lang="en-GB" altLang="ko-KR" dirty="0" err="1">
                <a:solidFill>
                  <a:schemeClr val="bg1"/>
                </a:solidFill>
                <a:cs typeface="Arial" pitchFamily="34" charset="0"/>
              </a:rPr>
              <a:t>Pemeliharaan</a:t>
            </a:r>
            <a:r>
              <a:rPr lang="en-GB" altLang="ko-KR" dirty="0">
                <a:solidFill>
                  <a:schemeClr val="bg1"/>
                </a:solidFill>
                <a:cs typeface="Arial" pitchFamily="34" charset="0"/>
              </a:rPr>
              <a:t> </a:t>
            </a:r>
            <a:r>
              <a:rPr lang="en-GB" altLang="ko-KR" dirty="0" err="1">
                <a:solidFill>
                  <a:schemeClr val="bg1"/>
                </a:solidFill>
                <a:cs typeface="Arial" pitchFamily="34" charset="0"/>
              </a:rPr>
              <a:t>adalah</a:t>
            </a:r>
            <a:r>
              <a:rPr lang="en-GB" altLang="ko-KR" dirty="0">
                <a:solidFill>
                  <a:schemeClr val="bg1"/>
                </a:solidFill>
                <a:cs typeface="Arial" pitchFamily="34" charset="0"/>
              </a:rPr>
              <a:t> proses </a:t>
            </a:r>
            <a:r>
              <a:rPr lang="en-GB" altLang="ko-KR" dirty="0" err="1">
                <a:solidFill>
                  <a:schemeClr val="bg1"/>
                </a:solidFill>
                <a:cs typeface="Arial" pitchFamily="34" charset="0"/>
              </a:rPr>
              <a:t>pemeliharaan</a:t>
            </a:r>
            <a:r>
              <a:rPr lang="en-GB" altLang="ko-KR" dirty="0">
                <a:solidFill>
                  <a:schemeClr val="bg1"/>
                </a:solidFill>
                <a:cs typeface="Arial" pitchFamily="34" charset="0"/>
              </a:rPr>
              <a:t> dan </a:t>
            </a:r>
            <a:r>
              <a:rPr lang="en-GB" altLang="ko-KR" dirty="0" err="1">
                <a:solidFill>
                  <a:schemeClr val="bg1"/>
                </a:solidFill>
                <a:cs typeface="Arial" pitchFamily="34" charset="0"/>
              </a:rPr>
              <a:t>menangani</a:t>
            </a:r>
            <a:r>
              <a:rPr lang="en-GB" altLang="ko-KR" dirty="0">
                <a:solidFill>
                  <a:schemeClr val="bg1"/>
                </a:solidFill>
                <a:cs typeface="Arial" pitchFamily="34" charset="0"/>
              </a:rPr>
              <a:t> </a:t>
            </a:r>
            <a:r>
              <a:rPr lang="en-GB" altLang="ko-KR" dirty="0" err="1">
                <a:solidFill>
                  <a:schemeClr val="bg1"/>
                </a:solidFill>
                <a:cs typeface="Arial" pitchFamily="34" charset="0"/>
              </a:rPr>
              <a:t>kesalahan</a:t>
            </a:r>
            <a:r>
              <a:rPr lang="en-GB" altLang="ko-KR" dirty="0">
                <a:solidFill>
                  <a:schemeClr val="bg1"/>
                </a:solidFill>
                <a:cs typeface="Arial" pitchFamily="34" charset="0"/>
              </a:rPr>
              <a:t> yang </a:t>
            </a:r>
            <a:r>
              <a:rPr lang="en-GB" altLang="ko-KR" dirty="0" err="1">
                <a:solidFill>
                  <a:schemeClr val="bg1"/>
                </a:solidFill>
                <a:cs typeface="Arial" pitchFamily="34" charset="0"/>
              </a:rPr>
              <a:t>tidak</a:t>
            </a:r>
            <a:r>
              <a:rPr lang="en-GB" altLang="ko-KR" dirty="0">
                <a:solidFill>
                  <a:schemeClr val="bg1"/>
                </a:solidFill>
                <a:cs typeface="Arial" pitchFamily="34" charset="0"/>
              </a:rPr>
              <a:t> </a:t>
            </a:r>
            <a:r>
              <a:rPr lang="en-GB" altLang="ko-KR" dirty="0" err="1">
                <a:solidFill>
                  <a:schemeClr val="bg1"/>
                </a:solidFill>
                <a:cs typeface="Arial" pitchFamily="34" charset="0"/>
              </a:rPr>
              <a:t>ditemukan</a:t>
            </a:r>
            <a:r>
              <a:rPr lang="en-GB" altLang="ko-KR" dirty="0">
                <a:solidFill>
                  <a:schemeClr val="bg1"/>
                </a:solidFill>
                <a:cs typeface="Arial" pitchFamily="34" charset="0"/>
              </a:rPr>
              <a:t> </a:t>
            </a:r>
            <a:r>
              <a:rPr lang="en-GB" altLang="ko-KR" dirty="0" err="1">
                <a:solidFill>
                  <a:schemeClr val="bg1"/>
                </a:solidFill>
                <a:cs typeface="Arial" pitchFamily="34" charset="0"/>
              </a:rPr>
              <a:t>sebelumnya</a:t>
            </a:r>
            <a:r>
              <a:rPr lang="en-GB" altLang="ko-KR" dirty="0">
                <a:solidFill>
                  <a:schemeClr val="bg1"/>
                </a:solidFill>
                <a:cs typeface="Arial" pitchFamily="34" charset="0"/>
              </a:rPr>
              <a:t>. </a:t>
            </a:r>
            <a:r>
              <a:rPr lang="en-GB" altLang="ko-KR" dirty="0" err="1">
                <a:solidFill>
                  <a:schemeClr val="bg1"/>
                </a:solidFill>
                <a:cs typeface="Arial" pitchFamily="34" charset="0"/>
              </a:rPr>
              <a:t>Untuk</a:t>
            </a:r>
            <a:r>
              <a:rPr lang="en-GB" altLang="ko-KR" dirty="0">
                <a:solidFill>
                  <a:schemeClr val="bg1"/>
                </a:solidFill>
                <a:cs typeface="Arial" pitchFamily="34" charset="0"/>
              </a:rPr>
              <a:t> maintenance, </a:t>
            </a:r>
            <a:r>
              <a:rPr lang="en-GB" altLang="ko-KR" dirty="0" err="1">
                <a:solidFill>
                  <a:schemeClr val="bg1"/>
                </a:solidFill>
                <a:cs typeface="Arial" pitchFamily="34" charset="0"/>
              </a:rPr>
              <a:t>akan</a:t>
            </a:r>
            <a:r>
              <a:rPr lang="en-GB" altLang="ko-KR" dirty="0">
                <a:solidFill>
                  <a:schemeClr val="bg1"/>
                </a:solidFill>
                <a:cs typeface="Arial" pitchFamily="34" charset="0"/>
              </a:rPr>
              <a:t> </a:t>
            </a:r>
            <a:r>
              <a:rPr lang="en-GB" altLang="ko-KR" dirty="0" err="1">
                <a:solidFill>
                  <a:schemeClr val="bg1"/>
                </a:solidFill>
                <a:cs typeface="Arial" pitchFamily="34" charset="0"/>
              </a:rPr>
              <a:t>dilakukan</a:t>
            </a:r>
            <a:r>
              <a:rPr lang="en-GB" altLang="ko-KR" dirty="0">
                <a:solidFill>
                  <a:schemeClr val="bg1"/>
                </a:solidFill>
                <a:cs typeface="Arial" pitchFamily="34" charset="0"/>
              </a:rPr>
              <a:t> </a:t>
            </a:r>
            <a:r>
              <a:rPr lang="en-GB" altLang="ko-KR" dirty="0" err="1">
                <a:solidFill>
                  <a:schemeClr val="bg1"/>
                </a:solidFill>
                <a:cs typeface="Arial" pitchFamily="34" charset="0"/>
              </a:rPr>
              <a:t>pemeliharaan</a:t>
            </a:r>
            <a:r>
              <a:rPr lang="en-GB" altLang="ko-KR" dirty="0">
                <a:solidFill>
                  <a:schemeClr val="bg1"/>
                </a:solidFill>
                <a:cs typeface="Arial" pitchFamily="34" charset="0"/>
              </a:rPr>
              <a:t> </a:t>
            </a:r>
            <a:r>
              <a:rPr lang="en-GB" altLang="ko-KR" dirty="0" err="1">
                <a:solidFill>
                  <a:schemeClr val="bg1"/>
                </a:solidFill>
                <a:cs typeface="Arial" pitchFamily="34" charset="0"/>
              </a:rPr>
              <a:t>berkala</a:t>
            </a:r>
            <a:r>
              <a:rPr lang="en-GB" altLang="ko-KR" dirty="0">
                <a:solidFill>
                  <a:schemeClr val="bg1"/>
                </a:solidFill>
                <a:cs typeface="Arial" pitchFamily="34" charset="0"/>
              </a:rPr>
              <a:t> </a:t>
            </a:r>
            <a:r>
              <a:rPr lang="en-GB" altLang="ko-KR" dirty="0" err="1">
                <a:solidFill>
                  <a:schemeClr val="bg1"/>
                </a:solidFill>
                <a:cs typeface="Arial" pitchFamily="34" charset="0"/>
              </a:rPr>
              <a:t>berupa</a:t>
            </a:r>
            <a:r>
              <a:rPr lang="en-GB" altLang="ko-KR" dirty="0">
                <a:solidFill>
                  <a:schemeClr val="bg1"/>
                </a:solidFill>
                <a:cs typeface="Arial" pitchFamily="34" charset="0"/>
              </a:rPr>
              <a:t> </a:t>
            </a:r>
            <a:r>
              <a:rPr lang="en-GB" altLang="ko-KR" dirty="0" err="1">
                <a:solidFill>
                  <a:schemeClr val="bg1"/>
                </a:solidFill>
                <a:cs typeface="Arial" pitchFamily="34" charset="0"/>
              </a:rPr>
              <a:t>pengecekan</a:t>
            </a:r>
            <a:r>
              <a:rPr lang="en-GB" altLang="ko-KR" dirty="0">
                <a:solidFill>
                  <a:schemeClr val="bg1"/>
                </a:solidFill>
                <a:cs typeface="Arial" pitchFamily="34" charset="0"/>
              </a:rPr>
              <a:t> </a:t>
            </a:r>
            <a:r>
              <a:rPr lang="en-GB" altLang="ko-KR" dirty="0" err="1">
                <a:solidFill>
                  <a:schemeClr val="bg1"/>
                </a:solidFill>
                <a:cs typeface="Arial" pitchFamily="34" charset="0"/>
              </a:rPr>
              <a:t>fungsionalitas</a:t>
            </a:r>
            <a:r>
              <a:rPr lang="en-GB" altLang="ko-KR" dirty="0">
                <a:solidFill>
                  <a:schemeClr val="bg1"/>
                </a:solidFill>
                <a:cs typeface="Arial" pitchFamily="34" charset="0"/>
              </a:rPr>
              <a:t> </a:t>
            </a:r>
            <a:r>
              <a:rPr lang="en-GB" altLang="ko-KR" dirty="0" err="1">
                <a:solidFill>
                  <a:schemeClr val="bg1"/>
                </a:solidFill>
                <a:cs typeface="Arial" pitchFamily="34" charset="0"/>
              </a:rPr>
              <a:t>sistem</a:t>
            </a:r>
            <a:r>
              <a:rPr lang="en-GB" altLang="ko-KR" dirty="0">
                <a:solidFill>
                  <a:schemeClr val="bg1"/>
                </a:solidFill>
                <a:cs typeface="Arial" pitchFamily="34" charset="0"/>
              </a:rPr>
              <a:t> </a:t>
            </a:r>
            <a:r>
              <a:rPr lang="en-GB" altLang="ko-KR" dirty="0" err="1">
                <a:solidFill>
                  <a:schemeClr val="bg1"/>
                </a:solidFill>
                <a:cs typeface="Arial" pitchFamily="34" charset="0"/>
              </a:rPr>
              <a:t>setiap</a:t>
            </a:r>
            <a:r>
              <a:rPr lang="en-GB" altLang="ko-KR" dirty="0">
                <a:solidFill>
                  <a:schemeClr val="bg1"/>
                </a:solidFill>
                <a:cs typeface="Arial" pitchFamily="34" charset="0"/>
              </a:rPr>
              <a:t> 6 </a:t>
            </a:r>
            <a:r>
              <a:rPr lang="en-GB" altLang="ko-KR" dirty="0" err="1">
                <a:solidFill>
                  <a:schemeClr val="bg1"/>
                </a:solidFill>
                <a:cs typeface="Arial" pitchFamily="34" charset="0"/>
              </a:rPr>
              <a:t>bulan</a:t>
            </a:r>
            <a:r>
              <a:rPr lang="en-GB" altLang="ko-KR" dirty="0">
                <a:solidFill>
                  <a:schemeClr val="bg1"/>
                </a:solidFill>
                <a:cs typeface="Arial" pitchFamily="34" charset="0"/>
              </a:rPr>
              <a:t>, </a:t>
            </a:r>
            <a:r>
              <a:rPr lang="en-GB" altLang="ko-KR" dirty="0" err="1">
                <a:solidFill>
                  <a:schemeClr val="bg1"/>
                </a:solidFill>
                <a:cs typeface="Arial" pitchFamily="34" charset="0"/>
              </a:rPr>
              <a:t>atau</a:t>
            </a:r>
            <a:r>
              <a:rPr lang="en-GB" altLang="ko-KR" dirty="0">
                <a:solidFill>
                  <a:schemeClr val="bg1"/>
                </a:solidFill>
                <a:cs typeface="Arial" pitchFamily="34" charset="0"/>
              </a:rPr>
              <a:t> </a:t>
            </a:r>
            <a:r>
              <a:rPr lang="en-GB" altLang="ko-KR" dirty="0" err="1">
                <a:solidFill>
                  <a:schemeClr val="bg1"/>
                </a:solidFill>
                <a:cs typeface="Arial" pitchFamily="34" charset="0"/>
              </a:rPr>
              <a:t>jika</a:t>
            </a:r>
            <a:r>
              <a:rPr lang="en-GB" altLang="ko-KR" dirty="0">
                <a:solidFill>
                  <a:schemeClr val="bg1"/>
                </a:solidFill>
                <a:cs typeface="Arial" pitchFamily="34" charset="0"/>
              </a:rPr>
              <a:t> </a:t>
            </a:r>
            <a:r>
              <a:rPr lang="en-GB" altLang="ko-KR" dirty="0" err="1">
                <a:solidFill>
                  <a:schemeClr val="bg1"/>
                </a:solidFill>
                <a:cs typeface="Arial" pitchFamily="34" charset="0"/>
              </a:rPr>
              <a:t>terdapat</a:t>
            </a:r>
            <a:r>
              <a:rPr lang="en-GB" altLang="ko-KR" dirty="0">
                <a:solidFill>
                  <a:schemeClr val="bg1"/>
                </a:solidFill>
                <a:cs typeface="Arial" pitchFamily="34" charset="0"/>
              </a:rPr>
              <a:t> </a:t>
            </a:r>
            <a:r>
              <a:rPr lang="en-GB" altLang="ko-KR" dirty="0" err="1">
                <a:solidFill>
                  <a:schemeClr val="bg1"/>
                </a:solidFill>
                <a:cs typeface="Arial" pitchFamily="34" charset="0"/>
              </a:rPr>
              <a:t>laporan</a:t>
            </a:r>
            <a:r>
              <a:rPr lang="en-GB" altLang="ko-KR" dirty="0">
                <a:solidFill>
                  <a:schemeClr val="bg1"/>
                </a:solidFill>
                <a:cs typeface="Arial" pitchFamily="34" charset="0"/>
              </a:rPr>
              <a:t> </a:t>
            </a:r>
            <a:r>
              <a:rPr lang="en-GB" altLang="ko-KR" dirty="0" err="1">
                <a:solidFill>
                  <a:schemeClr val="bg1"/>
                </a:solidFill>
                <a:cs typeface="Arial" pitchFamily="34" charset="0"/>
              </a:rPr>
              <a:t>mengenai</a:t>
            </a:r>
            <a:r>
              <a:rPr lang="en-GB" altLang="ko-KR" dirty="0">
                <a:solidFill>
                  <a:schemeClr val="bg1"/>
                </a:solidFill>
                <a:cs typeface="Arial" pitchFamily="34" charset="0"/>
              </a:rPr>
              <a:t> bug.</a:t>
            </a:r>
          </a:p>
        </p:txBody>
      </p:sp>
    </p:spTree>
    <p:extLst>
      <p:ext uri="{BB962C8B-B14F-4D97-AF65-F5344CB8AC3E}">
        <p14:creationId xmlns:p14="http://schemas.microsoft.com/office/powerpoint/2010/main" val="4108331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62470" y="2911285"/>
            <a:ext cx="6383588" cy="769441"/>
          </a:xfrm>
          <a:prstGeom prst="rect">
            <a:avLst/>
          </a:prstGeom>
          <a:noFill/>
        </p:spPr>
        <p:txBody>
          <a:bodyPr wrap="square" rtlCol="0" anchor="ctr">
            <a:spAutoFit/>
          </a:bodyPr>
          <a:lstStyle/>
          <a:p>
            <a:r>
              <a:rPr lang="id-ID" altLang="ko-KR" sz="4400" dirty="0">
                <a:solidFill>
                  <a:schemeClr val="bg1"/>
                </a:solidFill>
                <a:cs typeface="Arial" pitchFamily="34" charset="0"/>
              </a:rPr>
              <a:t>Referensi</a:t>
            </a:r>
            <a:endParaRPr lang="en-US" altLang="ko-KR" sz="4400" dirty="0">
              <a:solidFill>
                <a:schemeClr val="bg1"/>
              </a:solidFill>
              <a:cs typeface="Arial" pitchFamily="34" charset="0"/>
            </a:endParaRPr>
          </a:p>
        </p:txBody>
      </p:sp>
      <p:grpSp>
        <p:nvGrpSpPr>
          <p:cNvPr id="9" name="Group 8">
            <a:extLst>
              <a:ext uri="{FF2B5EF4-FFF2-40B4-BE49-F238E27FC236}">
                <a16:creationId xmlns:a16="http://schemas.microsoft.com/office/drawing/2014/main" id="{03292629-1BF9-43E7-A647-9ADAA00A431A}"/>
              </a:ext>
            </a:extLst>
          </p:cNvPr>
          <p:cNvGrpSpPr/>
          <p:nvPr/>
        </p:nvGrpSpPr>
        <p:grpSpPr>
          <a:xfrm>
            <a:off x="3187878" y="2687888"/>
            <a:ext cx="1539374" cy="1482224"/>
            <a:chOff x="3507038" y="2754563"/>
            <a:chExt cx="1539374" cy="1482224"/>
          </a:xfrm>
        </p:grpSpPr>
        <p:grpSp>
          <p:nvGrpSpPr>
            <p:cNvPr id="7" name="Group 6">
              <a:extLst>
                <a:ext uri="{FF2B5EF4-FFF2-40B4-BE49-F238E27FC236}">
                  <a16:creationId xmlns:a16="http://schemas.microsoft.com/office/drawing/2014/main" id="{7A380AE6-32D9-47BE-920F-9E29276D3163}"/>
                </a:ext>
              </a:extLst>
            </p:cNvPr>
            <p:cNvGrpSpPr/>
            <p:nvPr/>
          </p:nvGrpSpPr>
          <p:grpSpPr>
            <a:xfrm>
              <a:off x="3507038" y="2754563"/>
              <a:ext cx="1539374" cy="1482224"/>
              <a:chOff x="3554663" y="2792663"/>
              <a:chExt cx="1539374" cy="1482224"/>
            </a:xfrm>
          </p:grpSpPr>
          <p:sp>
            <p:nvSpPr>
              <p:cNvPr id="2" name="Rectangle 1">
                <a:extLst>
                  <a:ext uri="{FF2B5EF4-FFF2-40B4-BE49-F238E27FC236}">
                    <a16:creationId xmlns:a16="http://schemas.microsoft.com/office/drawing/2014/main" id="{3E747A1D-AA00-41CD-BD45-9775D5E85F8B}"/>
                  </a:ext>
                </a:extLst>
              </p:cNvPr>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a:extLst>
                  <a:ext uri="{FF2B5EF4-FFF2-40B4-BE49-F238E27FC236}">
                    <a16:creationId xmlns:a16="http://schemas.microsoft.com/office/drawing/2014/main" id="{FFA0684A-8679-4C0F-AB80-DF2DD6A90EA2}"/>
                  </a:ext>
                </a:extLst>
              </p:cNvPr>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Half Frame 5">
                <a:extLst>
                  <a:ext uri="{FF2B5EF4-FFF2-40B4-BE49-F238E27FC236}">
                    <a16:creationId xmlns:a16="http://schemas.microsoft.com/office/drawing/2014/main" id="{D34A0230-EE78-4651-BF34-34C31F3EA041}"/>
                  </a:ext>
                </a:extLst>
              </p:cNvPr>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8" name="Rounded Rectangle 51">
              <a:extLst>
                <a:ext uri="{FF2B5EF4-FFF2-40B4-BE49-F238E27FC236}">
                  <a16:creationId xmlns:a16="http://schemas.microsoft.com/office/drawing/2014/main" id="{FAC36AFA-5D04-4049-B177-1D0B15F49F28}"/>
                </a:ext>
              </a:extLst>
            </p:cNvPr>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4198370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573197" cy="724247"/>
          </a:xfrm>
        </p:spPr>
        <p:txBody>
          <a:bodyPr>
            <a:normAutofit fontScale="92500" lnSpcReduction="20000"/>
          </a:bodyPr>
          <a:lstStyle/>
          <a:p>
            <a:r>
              <a:rPr lang="id-ID" dirty="0"/>
              <a:t>Referensi</a:t>
            </a:r>
            <a:endParaRPr lang="en-US" dirty="0"/>
          </a:p>
        </p:txBody>
      </p:sp>
      <p:sp>
        <p:nvSpPr>
          <p:cNvPr id="20" name="TextBox 19">
            <a:extLst>
              <a:ext uri="{FF2B5EF4-FFF2-40B4-BE49-F238E27FC236}">
                <a16:creationId xmlns:a16="http://schemas.microsoft.com/office/drawing/2014/main" id="{4AF24515-5465-44E2-86C0-1C0F3A08CFC2}"/>
              </a:ext>
            </a:extLst>
          </p:cNvPr>
          <p:cNvSpPr txBox="1"/>
          <p:nvPr/>
        </p:nvSpPr>
        <p:spPr>
          <a:xfrm>
            <a:off x="1097266" y="1063756"/>
            <a:ext cx="9997468" cy="5478423"/>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dirty="0">
                <a:solidFill>
                  <a:schemeClr val="tx1">
                    <a:lumMod val="75000"/>
                    <a:lumOff val="25000"/>
                  </a:schemeClr>
                </a:solidFill>
                <a:cs typeface="Arial" pitchFamily="34" charset="0"/>
              </a:rPr>
              <a:t>A. </a:t>
            </a:r>
            <a:r>
              <a:rPr lang="en-US" altLang="ko-KR" sz="1400" b="1" dirty="0" err="1">
                <a:solidFill>
                  <a:schemeClr val="tx1">
                    <a:lumMod val="75000"/>
                    <a:lumOff val="25000"/>
                  </a:schemeClr>
                </a:solidFill>
                <a:cs typeface="Arial" pitchFamily="34" charset="0"/>
              </a:rPr>
              <a:t>Marzak</a:t>
            </a:r>
            <a:r>
              <a:rPr lang="en-US" altLang="ko-KR" sz="1400" b="1" dirty="0">
                <a:solidFill>
                  <a:schemeClr val="tx1">
                    <a:lumMod val="75000"/>
                    <a:lumOff val="25000"/>
                  </a:schemeClr>
                </a:solidFill>
                <a:cs typeface="Arial" pitchFamily="34" charset="0"/>
              </a:rPr>
              <a:t> and I. </a:t>
            </a:r>
            <a:r>
              <a:rPr lang="en-US" altLang="ko-KR" sz="1400" b="1" dirty="0" err="1">
                <a:solidFill>
                  <a:schemeClr val="tx1">
                    <a:lumMod val="75000"/>
                    <a:lumOff val="25000"/>
                  </a:schemeClr>
                </a:solidFill>
                <a:cs typeface="Arial" pitchFamily="34" charset="0"/>
              </a:rPr>
              <a:t>Abdelbaki</a:t>
            </a:r>
            <a:r>
              <a:rPr lang="en-US" altLang="ko-KR" sz="1400" b="1" dirty="0">
                <a:solidFill>
                  <a:schemeClr val="tx1">
                    <a:lumMod val="75000"/>
                    <a:lumOff val="25000"/>
                  </a:schemeClr>
                </a:solidFill>
                <a:cs typeface="Arial" pitchFamily="34" charset="0"/>
              </a:rPr>
              <a:t>, S. C. E. B. L., 2016. Cross-platform Mobile Development based on MDA Approach. International Journal of Interactive Mobile Technologies (</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10(4), pp. 18-20.</a:t>
            </a:r>
          </a:p>
          <a:p>
            <a:pPr marL="285750" indent="-285750">
              <a:buFont typeface="Arial" panose="020B0604020202020204" pitchFamily="34" charset="0"/>
              <a:buChar char="•"/>
            </a:pPr>
            <a:r>
              <a:rPr lang="en-US" altLang="ko-KR" sz="1400" b="1" dirty="0">
                <a:solidFill>
                  <a:schemeClr val="tx1">
                    <a:lumMod val="75000"/>
                    <a:lumOff val="25000"/>
                  </a:schemeClr>
                </a:solidFill>
                <a:cs typeface="Arial" pitchFamily="34" charset="0"/>
              </a:rPr>
              <a:t>Abdul Wahab Zakaria, M. F. M. G. M. S. S. H. D. R. H. Z. O., 2017. Prototype Development of Mobile App for Trilingual Islamic Banking and Finance Glossary of Terms via iOS and Android Based Devices. International Journal of Interactive Mobile Technologies (</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11(</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 Vol. 11, No. 3, 2017), p. 147.</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Aep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Saprul</a:t>
            </a:r>
            <a:r>
              <a:rPr lang="en-US" altLang="ko-KR" sz="1400" b="1" dirty="0">
                <a:solidFill>
                  <a:schemeClr val="tx1">
                    <a:lumMod val="75000"/>
                    <a:lumOff val="25000"/>
                  </a:schemeClr>
                </a:solidFill>
                <a:cs typeface="Arial" pitchFamily="34" charset="0"/>
              </a:rPr>
              <a:t> Mujahid, R. W. T. A., 2018. </a:t>
            </a:r>
            <a:r>
              <a:rPr lang="en-US" altLang="ko-KR" sz="1400" b="1" dirty="0" err="1">
                <a:solidFill>
                  <a:schemeClr val="tx1">
                    <a:lumMod val="75000"/>
                    <a:lumOff val="25000"/>
                  </a:schemeClr>
                </a:solidFill>
                <a:cs typeface="Arial" pitchFamily="34" charset="0"/>
              </a:rPr>
              <a:t>Implementasi</a:t>
            </a:r>
            <a:r>
              <a:rPr lang="en-US" altLang="ko-KR" sz="1400" b="1" dirty="0">
                <a:solidFill>
                  <a:schemeClr val="tx1">
                    <a:lumMod val="75000"/>
                    <a:lumOff val="25000"/>
                  </a:schemeClr>
                </a:solidFill>
                <a:cs typeface="Arial" pitchFamily="34" charset="0"/>
              </a:rPr>
              <a:t> Extreme Programming Pada </a:t>
            </a:r>
            <a:r>
              <a:rPr lang="en-US" altLang="ko-KR" sz="1400" b="1" dirty="0" err="1">
                <a:solidFill>
                  <a:schemeClr val="tx1">
                    <a:lumMod val="75000"/>
                    <a:lumOff val="25000"/>
                  </a:schemeClr>
                </a:solidFill>
                <a:cs typeface="Arial" pitchFamily="34" charset="0"/>
              </a:rPr>
              <a:t>Sistem</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Reservasi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Tiket</a:t>
            </a:r>
            <a:r>
              <a:rPr lang="en-US" altLang="ko-KR" sz="1400" b="1" dirty="0">
                <a:solidFill>
                  <a:schemeClr val="tx1">
                    <a:lumMod val="75000"/>
                    <a:lumOff val="25000"/>
                  </a:schemeClr>
                </a:solidFill>
                <a:cs typeface="Arial" pitchFamily="34" charset="0"/>
              </a:rPr>
              <a:t> Travel </a:t>
            </a:r>
            <a:r>
              <a:rPr lang="en-US" altLang="ko-KR" sz="1400" b="1" dirty="0" err="1">
                <a:solidFill>
                  <a:schemeClr val="tx1">
                    <a:lumMod val="75000"/>
                    <a:lumOff val="25000"/>
                  </a:schemeClr>
                </a:solidFill>
                <a:cs typeface="Arial" pitchFamily="34" charset="0"/>
              </a:rPr>
              <a:t>Berbasis</a:t>
            </a:r>
            <a:r>
              <a:rPr lang="en-US" altLang="ko-KR" sz="1400" b="1" dirty="0">
                <a:solidFill>
                  <a:schemeClr val="tx1">
                    <a:lumMod val="75000"/>
                    <a:lumOff val="25000"/>
                  </a:schemeClr>
                </a:solidFill>
                <a:cs typeface="Arial" pitchFamily="34" charset="0"/>
              </a:rPr>
              <a:t> Android Dan Website. </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Teknologi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Informasi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Ilmu</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Komputer</a:t>
            </a:r>
            <a:r>
              <a:rPr lang="en-US" altLang="ko-KR" sz="1400" b="1" dirty="0">
                <a:solidFill>
                  <a:schemeClr val="tx1">
                    <a:lumMod val="75000"/>
                    <a:lumOff val="25000"/>
                  </a:schemeClr>
                </a:solidFill>
                <a:cs typeface="Arial" pitchFamily="34" charset="0"/>
              </a:rPr>
              <a:t> (JTIIK), 5(</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Teknologi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Informasi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Ilmu</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Komputer</a:t>
            </a:r>
            <a:r>
              <a:rPr lang="en-US" altLang="ko-KR" sz="1400" b="1" dirty="0">
                <a:solidFill>
                  <a:schemeClr val="tx1">
                    <a:lumMod val="75000"/>
                    <a:lumOff val="25000"/>
                  </a:schemeClr>
                </a:solidFill>
                <a:cs typeface="Arial" pitchFamily="34" charset="0"/>
              </a:rPr>
              <a:t> (JTIIK), Vol. 5, No. 5, </a:t>
            </a:r>
            <a:r>
              <a:rPr lang="en-US" altLang="ko-KR" sz="1400" b="1" dirty="0" err="1">
                <a:solidFill>
                  <a:schemeClr val="tx1">
                    <a:lumMod val="75000"/>
                    <a:lumOff val="25000"/>
                  </a:schemeClr>
                </a:solidFill>
                <a:cs typeface="Arial" pitchFamily="34" charset="0"/>
              </a:rPr>
              <a:t>Oktober</a:t>
            </a:r>
            <a:r>
              <a:rPr lang="en-US" altLang="ko-KR" sz="1400" b="1" dirty="0">
                <a:solidFill>
                  <a:schemeClr val="tx1">
                    <a:lumMod val="75000"/>
                    <a:lumOff val="25000"/>
                  </a:schemeClr>
                </a:solidFill>
                <a:cs typeface="Arial" pitchFamily="34" charset="0"/>
              </a:rPr>
              <a:t> 2018, </a:t>
            </a:r>
            <a:r>
              <a:rPr lang="en-US" altLang="ko-KR" sz="1400" b="1" dirty="0" err="1">
                <a:solidFill>
                  <a:schemeClr val="tx1">
                    <a:lumMod val="75000"/>
                    <a:lumOff val="25000"/>
                  </a:schemeClr>
                </a:solidFill>
                <a:cs typeface="Arial" pitchFamily="34" charset="0"/>
              </a:rPr>
              <a:t>hlm</a:t>
            </a:r>
            <a:r>
              <a:rPr lang="en-US" altLang="ko-KR" sz="1400" b="1" dirty="0">
                <a:solidFill>
                  <a:schemeClr val="tx1">
                    <a:lumMod val="75000"/>
                    <a:lumOff val="25000"/>
                  </a:schemeClr>
                </a:solidFill>
                <a:cs typeface="Arial" pitchFamily="34" charset="0"/>
              </a:rPr>
              <a:t>. 585-596), p. 586.</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Agustine</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Prihatin</a:t>
            </a:r>
            <a:r>
              <a:rPr lang="en-US" altLang="ko-KR" sz="1400" b="1" dirty="0">
                <a:solidFill>
                  <a:schemeClr val="tx1">
                    <a:lumMod val="75000"/>
                    <a:lumOff val="25000"/>
                  </a:schemeClr>
                </a:solidFill>
                <a:cs typeface="Arial" pitchFamily="34" charset="0"/>
              </a:rPr>
              <a:t> Kadir, T. S., 2003. Intellectual Capital : </a:t>
            </a:r>
            <a:r>
              <a:rPr lang="en-US" altLang="ko-KR" sz="1400" b="1" dirty="0" err="1">
                <a:solidFill>
                  <a:schemeClr val="tx1">
                    <a:lumMod val="75000"/>
                    <a:lumOff val="25000"/>
                  </a:schemeClr>
                </a:solidFill>
                <a:cs typeface="Arial" pitchFamily="34" charset="0"/>
              </a:rPr>
              <a:t>Perlakuan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Pengukuran</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Pelaporan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Sebuah</a:t>
            </a:r>
            <a:r>
              <a:rPr lang="en-US" altLang="ko-KR" sz="1400" b="1" dirty="0">
                <a:solidFill>
                  <a:schemeClr val="tx1">
                    <a:lumMod val="75000"/>
                    <a:lumOff val="25000"/>
                  </a:schemeClr>
                </a:solidFill>
                <a:cs typeface="Arial" pitchFamily="34" charset="0"/>
              </a:rPr>
              <a:t> Library Research). </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Akuntansi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Keuangan</a:t>
            </a:r>
            <a:r>
              <a:rPr lang="en-US" altLang="ko-KR" sz="1400" b="1" dirty="0">
                <a:solidFill>
                  <a:schemeClr val="tx1">
                    <a:lumMod val="75000"/>
                    <a:lumOff val="25000"/>
                  </a:schemeClr>
                </a:solidFill>
                <a:cs typeface="Arial" pitchFamily="34" charset="0"/>
              </a:rPr>
              <a:t>, 1(Vol. 5 No. 1 (2003): May 2003), p. 37.</a:t>
            </a:r>
          </a:p>
          <a:p>
            <a:pPr marL="285750" indent="-285750">
              <a:buFont typeface="Arial" panose="020B0604020202020204" pitchFamily="34" charset="0"/>
              <a:buChar char="•"/>
            </a:pPr>
            <a:r>
              <a:rPr lang="en-US" altLang="ko-KR" sz="1400" b="1" dirty="0">
                <a:solidFill>
                  <a:schemeClr val="tx1">
                    <a:lumMod val="75000"/>
                    <a:lumOff val="25000"/>
                  </a:schemeClr>
                </a:solidFill>
                <a:cs typeface="Arial" pitchFamily="34" charset="0"/>
              </a:rPr>
              <a:t>Alisa </a:t>
            </a:r>
            <a:r>
              <a:rPr lang="en-US" altLang="ko-KR" sz="1400" b="1" dirty="0" err="1">
                <a:solidFill>
                  <a:schemeClr val="tx1">
                    <a:lumMod val="75000"/>
                    <a:lumOff val="25000"/>
                  </a:schemeClr>
                </a:solidFill>
                <a:cs typeface="Arial" pitchFamily="34" charset="0"/>
              </a:rPr>
              <a:t>Mueangpud</a:t>
            </a:r>
            <a:r>
              <a:rPr lang="en-US" altLang="ko-KR" sz="1400" b="1" dirty="0">
                <a:solidFill>
                  <a:schemeClr val="tx1">
                    <a:lumMod val="75000"/>
                    <a:lumOff val="25000"/>
                  </a:schemeClr>
                </a:solidFill>
                <a:cs typeface="Arial" pitchFamily="34" charset="0"/>
              </a:rPr>
              <a:t>, J. K. P. K., 2019. Mobile Learning Application Design to Promote Youth. International Journal of Interactive Mobile Technologies (</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13(</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 Vol. 13, No. 12, 2019), p. 32.</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Ardian</a:t>
            </a:r>
            <a:r>
              <a:rPr lang="en-US" altLang="ko-KR" sz="1400" b="1" dirty="0">
                <a:solidFill>
                  <a:schemeClr val="tx1">
                    <a:lumMod val="75000"/>
                    <a:lumOff val="25000"/>
                  </a:schemeClr>
                </a:solidFill>
                <a:cs typeface="Arial" pitchFamily="34" charset="0"/>
              </a:rPr>
              <a:t> Prima </a:t>
            </a:r>
            <a:r>
              <a:rPr lang="en-US" altLang="ko-KR" sz="1400" b="1" dirty="0" err="1">
                <a:solidFill>
                  <a:schemeClr val="tx1">
                    <a:lumMod val="75000"/>
                    <a:lumOff val="25000"/>
                  </a:schemeClr>
                </a:solidFill>
                <a:cs typeface="Arial" pitchFamily="34" charset="0"/>
              </a:rPr>
              <a:t>Atmaja</a:t>
            </a:r>
            <a:r>
              <a:rPr lang="en-US" altLang="ko-KR" sz="1400" b="1" dirty="0">
                <a:solidFill>
                  <a:schemeClr val="tx1">
                    <a:lumMod val="75000"/>
                    <a:lumOff val="25000"/>
                  </a:schemeClr>
                </a:solidFill>
                <a:cs typeface="Arial" pitchFamily="34" charset="0"/>
              </a:rPr>
              <a:t>, F. S., 2019. </a:t>
            </a:r>
            <a:r>
              <a:rPr lang="en-US" altLang="ko-KR" sz="1400" b="1" dirty="0" err="1">
                <a:solidFill>
                  <a:schemeClr val="tx1">
                    <a:lumMod val="75000"/>
                    <a:lumOff val="25000"/>
                  </a:schemeClr>
                </a:solidFill>
                <a:cs typeface="Arial" pitchFamily="34" charset="0"/>
              </a:rPr>
              <a:t>Optimasi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Aplikasi</a:t>
            </a:r>
            <a:r>
              <a:rPr lang="en-US" altLang="ko-KR" sz="1400" b="1" dirty="0">
                <a:solidFill>
                  <a:schemeClr val="tx1">
                    <a:lumMod val="75000"/>
                    <a:lumOff val="25000"/>
                  </a:schemeClr>
                </a:solidFill>
                <a:cs typeface="Arial" pitchFamily="34" charset="0"/>
              </a:rPr>
              <a:t> SIMAK-BMN </a:t>
            </a:r>
            <a:r>
              <a:rPr lang="en-US" altLang="ko-KR" sz="1400" b="1" dirty="0" err="1">
                <a:solidFill>
                  <a:schemeClr val="tx1">
                    <a:lumMod val="75000"/>
                    <a:lumOff val="25000"/>
                  </a:schemeClr>
                </a:solidFill>
                <a:cs typeface="Arial" pitchFamily="34" charset="0"/>
              </a:rPr>
              <a:t>untuk</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Inventarisasi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Barang</a:t>
            </a:r>
            <a:r>
              <a:rPr lang="en-US" altLang="ko-KR" sz="1400" b="1" dirty="0">
                <a:solidFill>
                  <a:schemeClr val="tx1">
                    <a:lumMod val="75000"/>
                    <a:lumOff val="25000"/>
                  </a:schemeClr>
                </a:solidFill>
                <a:cs typeface="Arial" pitchFamily="34" charset="0"/>
              </a:rPr>
              <a:t> Milik Negara </a:t>
            </a:r>
            <a:r>
              <a:rPr lang="en-US" altLang="ko-KR" sz="1400" b="1" dirty="0" err="1">
                <a:solidFill>
                  <a:schemeClr val="tx1">
                    <a:lumMod val="75000"/>
                    <a:lumOff val="25000"/>
                  </a:schemeClr>
                </a:solidFill>
                <a:cs typeface="Arial" pitchFamily="34" charset="0"/>
              </a:rPr>
              <a:t>Berbasis</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Aplikasi</a:t>
            </a:r>
            <a:r>
              <a:rPr lang="en-US" altLang="ko-KR" sz="1400" b="1" dirty="0">
                <a:solidFill>
                  <a:schemeClr val="tx1">
                    <a:lumMod val="75000"/>
                    <a:lumOff val="25000"/>
                  </a:schemeClr>
                </a:solidFill>
                <a:cs typeface="Arial" pitchFamily="34" charset="0"/>
              </a:rPr>
              <a:t> Mobile Android. </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Teknologi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Informasi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Ilmu</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Komputer</a:t>
            </a:r>
            <a:r>
              <a:rPr lang="en-US" altLang="ko-KR" sz="1400" b="1" dirty="0">
                <a:solidFill>
                  <a:schemeClr val="tx1">
                    <a:lumMod val="75000"/>
                    <a:lumOff val="25000"/>
                  </a:schemeClr>
                </a:solidFill>
                <a:cs typeface="Arial" pitchFamily="34" charset="0"/>
              </a:rPr>
              <a:t> (JTIIK), 6(</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Teknologi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Informasi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Ilmu</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Komputer</a:t>
            </a:r>
            <a:r>
              <a:rPr lang="en-US" altLang="ko-KR" sz="1400" b="1" dirty="0">
                <a:solidFill>
                  <a:schemeClr val="tx1">
                    <a:lumMod val="75000"/>
                    <a:lumOff val="25000"/>
                  </a:schemeClr>
                </a:solidFill>
                <a:cs typeface="Arial" pitchFamily="34" charset="0"/>
              </a:rPr>
              <a:t> (JTIIK), Vol. 6, No. 2, April 2019, </a:t>
            </a:r>
            <a:r>
              <a:rPr lang="en-US" altLang="ko-KR" sz="1400" b="1" dirty="0" err="1">
                <a:solidFill>
                  <a:schemeClr val="tx1">
                    <a:lumMod val="75000"/>
                    <a:lumOff val="25000"/>
                  </a:schemeClr>
                </a:solidFill>
                <a:cs typeface="Arial" pitchFamily="34" charset="0"/>
              </a:rPr>
              <a:t>hlm</a:t>
            </a:r>
            <a:r>
              <a:rPr lang="en-US" altLang="ko-KR" sz="1400" b="1" dirty="0">
                <a:solidFill>
                  <a:schemeClr val="tx1">
                    <a:lumMod val="75000"/>
                    <a:lumOff val="25000"/>
                  </a:schemeClr>
                </a:solidFill>
                <a:cs typeface="Arial" pitchFamily="34" charset="0"/>
              </a:rPr>
              <a:t>. 201-210), p. 203.</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Dihin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Muriyatmoko</a:t>
            </a:r>
            <a:r>
              <a:rPr lang="en-US" altLang="ko-KR" sz="1400" b="1" dirty="0">
                <a:solidFill>
                  <a:schemeClr val="tx1">
                    <a:lumMod val="75000"/>
                    <a:lumOff val="25000"/>
                  </a:schemeClr>
                </a:solidFill>
                <a:cs typeface="Arial" pitchFamily="34" charset="0"/>
              </a:rPr>
              <a:t>, F. R. P. Z. A. M., 2019. DURUS AL-LUGHAH GONTORY: MEDIA PEMBELAJARAN BAHASA ARAB UNTUK PEMULA MENGGUNAKAN METODE LANGSUNG. </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Teknologi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Informasi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Ilmu</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Komputer</a:t>
            </a:r>
            <a:r>
              <a:rPr lang="en-US" altLang="ko-KR" sz="1400" b="1" dirty="0">
                <a:solidFill>
                  <a:schemeClr val="tx1">
                    <a:lumMod val="75000"/>
                    <a:lumOff val="25000"/>
                  </a:schemeClr>
                </a:solidFill>
                <a:cs typeface="Arial" pitchFamily="34" charset="0"/>
              </a:rPr>
              <a:t> (JTIIK), 6(Vol. 6 No. 1, </a:t>
            </a:r>
            <a:r>
              <a:rPr lang="en-US" altLang="ko-KR" sz="1400" b="1" dirty="0" err="1">
                <a:solidFill>
                  <a:schemeClr val="tx1">
                    <a:lumMod val="75000"/>
                    <a:lumOff val="25000"/>
                  </a:schemeClr>
                </a:solidFill>
                <a:cs typeface="Arial" pitchFamily="34" charset="0"/>
              </a:rPr>
              <a:t>Februari</a:t>
            </a:r>
            <a:r>
              <a:rPr lang="en-US" altLang="ko-KR" sz="1400" b="1" dirty="0">
                <a:solidFill>
                  <a:schemeClr val="tx1">
                    <a:lumMod val="75000"/>
                    <a:lumOff val="25000"/>
                  </a:schemeClr>
                </a:solidFill>
                <a:cs typeface="Arial" pitchFamily="34" charset="0"/>
              </a:rPr>
              <a:t> 2019, </a:t>
            </a:r>
            <a:r>
              <a:rPr lang="en-US" altLang="ko-KR" sz="1400" b="1" dirty="0" err="1">
                <a:solidFill>
                  <a:schemeClr val="tx1">
                    <a:lumMod val="75000"/>
                    <a:lumOff val="25000"/>
                  </a:schemeClr>
                </a:solidFill>
                <a:cs typeface="Arial" pitchFamily="34" charset="0"/>
              </a:rPr>
              <a:t>hlm</a:t>
            </a:r>
            <a:r>
              <a:rPr lang="en-US" altLang="ko-KR" sz="1400" b="1" dirty="0">
                <a:solidFill>
                  <a:schemeClr val="tx1">
                    <a:lumMod val="75000"/>
                    <a:lumOff val="25000"/>
                  </a:schemeClr>
                </a:solidFill>
                <a:cs typeface="Arial" pitchFamily="34" charset="0"/>
              </a:rPr>
              <a:t>. 77-84), p. 78.</a:t>
            </a:r>
          </a:p>
          <a:p>
            <a:pPr marL="285750" indent="-285750">
              <a:buFont typeface="Arial" panose="020B0604020202020204" pitchFamily="34" charset="0"/>
              <a:buChar char="•"/>
            </a:pPr>
            <a:r>
              <a:rPr lang="en-US" altLang="ko-KR" sz="1400" b="1" dirty="0">
                <a:solidFill>
                  <a:schemeClr val="tx1">
                    <a:lumMod val="75000"/>
                    <a:lumOff val="25000"/>
                  </a:schemeClr>
                </a:solidFill>
                <a:cs typeface="Arial" pitchFamily="34" charset="0"/>
              </a:rPr>
              <a:t>Faried Effendy, D. H. K., 2020. Mobile Apps for Boarding House Recommendation. International Journal of Interactive Mobile Technologies (</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14(</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 Vol. 14, No. 11, 2020), p. 33.</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Josua</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Tarigan</a:t>
            </a:r>
            <a:r>
              <a:rPr lang="en-US" altLang="ko-KR" sz="1400" b="1" dirty="0">
                <a:solidFill>
                  <a:schemeClr val="tx1">
                    <a:lumMod val="75000"/>
                    <a:lumOff val="25000"/>
                  </a:schemeClr>
                </a:solidFill>
                <a:cs typeface="Arial" pitchFamily="34" charset="0"/>
              </a:rPr>
              <a:t>, Y. J. C., 2007. </a:t>
            </a:r>
            <a:r>
              <a:rPr lang="en-US" altLang="ko-KR" sz="1400" b="1" dirty="0" err="1">
                <a:solidFill>
                  <a:schemeClr val="tx1">
                    <a:lumMod val="75000"/>
                    <a:lumOff val="25000"/>
                  </a:schemeClr>
                </a:solidFill>
                <a:cs typeface="Arial" pitchFamily="34" charset="0"/>
              </a:rPr>
              <a:t>Kepemilikan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Manajeral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Kebijakan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Hutang</a:t>
            </a:r>
            <a:r>
              <a:rPr lang="en-US" altLang="ko-KR" sz="1400" b="1" dirty="0">
                <a:solidFill>
                  <a:schemeClr val="tx1">
                    <a:lumMod val="75000"/>
                    <a:lumOff val="25000"/>
                  </a:schemeClr>
                </a:solidFill>
                <a:cs typeface="Arial" pitchFamily="34" charset="0"/>
              </a:rPr>
              <a:t>, Kinerja dan Nilai Perusahaan. </a:t>
            </a:r>
            <a:r>
              <a:rPr lang="en-US" altLang="ko-KR" sz="1400" b="1" dirty="0" err="1">
                <a:solidFill>
                  <a:schemeClr val="tx1">
                    <a:lumMod val="75000"/>
                    <a:lumOff val="25000"/>
                  </a:schemeClr>
                </a:solidFill>
                <a:cs typeface="Arial" pitchFamily="34" charset="0"/>
              </a:rPr>
              <a:t>Jurnal</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Akuntansi</a:t>
            </a:r>
            <a:r>
              <a:rPr lang="en-US" altLang="ko-KR" sz="1400" b="1" dirty="0">
                <a:solidFill>
                  <a:schemeClr val="tx1">
                    <a:lumMod val="75000"/>
                    <a:lumOff val="25000"/>
                  </a:schemeClr>
                </a:solidFill>
                <a:cs typeface="Arial" pitchFamily="34" charset="0"/>
              </a:rPr>
              <a:t> dan </a:t>
            </a:r>
            <a:r>
              <a:rPr lang="en-US" altLang="ko-KR" sz="1400" b="1" dirty="0" err="1">
                <a:solidFill>
                  <a:schemeClr val="tx1">
                    <a:lumMod val="75000"/>
                    <a:lumOff val="25000"/>
                  </a:schemeClr>
                </a:solidFill>
                <a:cs typeface="Arial" pitchFamily="34" charset="0"/>
              </a:rPr>
              <a:t>Keuangan</a:t>
            </a:r>
            <a:r>
              <a:rPr lang="en-US" altLang="ko-KR" sz="1400" b="1" dirty="0">
                <a:solidFill>
                  <a:schemeClr val="tx1">
                    <a:lumMod val="75000"/>
                    <a:lumOff val="25000"/>
                  </a:schemeClr>
                </a:solidFill>
                <a:cs typeface="Arial" pitchFamily="34" charset="0"/>
              </a:rPr>
              <a:t>, 9(Vol 9 No 1 (2007): May 2007), p. 7.</a:t>
            </a:r>
          </a:p>
          <a:p>
            <a:pPr marL="285750" indent="-285750">
              <a:buFont typeface="Arial" panose="020B0604020202020204" pitchFamily="34" charset="0"/>
              <a:buChar char="•"/>
            </a:pPr>
            <a:r>
              <a:rPr lang="en-US" altLang="ko-KR" sz="1400" b="1" dirty="0" err="1">
                <a:solidFill>
                  <a:schemeClr val="tx1">
                    <a:lumMod val="75000"/>
                    <a:lumOff val="25000"/>
                  </a:schemeClr>
                </a:solidFill>
                <a:cs typeface="Arial" pitchFamily="34" charset="0"/>
              </a:rPr>
              <a:t>Kraleva</a:t>
            </a:r>
            <a:r>
              <a:rPr lang="en-US" altLang="ko-KR" sz="1400" b="1" dirty="0">
                <a:solidFill>
                  <a:schemeClr val="tx1">
                    <a:lumMod val="75000"/>
                    <a:lumOff val="25000"/>
                  </a:schemeClr>
                </a:solidFill>
                <a:cs typeface="Arial" pitchFamily="34" charset="0"/>
              </a:rPr>
              <a:t>, R., 2017. Designing an Interface For a Mobile Application. International Journal of Interactive Mobile Technologies (</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11(</a:t>
            </a:r>
            <a:r>
              <a:rPr lang="en-US" altLang="ko-KR" sz="1400" b="1" dirty="0" err="1">
                <a:solidFill>
                  <a:schemeClr val="tx1">
                    <a:lumMod val="75000"/>
                    <a:lumOff val="25000"/>
                  </a:schemeClr>
                </a:solidFill>
                <a:cs typeface="Arial" pitchFamily="34" charset="0"/>
              </a:rPr>
              <a:t>iJIM</a:t>
            </a:r>
            <a:r>
              <a:rPr lang="en-US" altLang="ko-KR" sz="1400" b="1" dirty="0">
                <a:solidFill>
                  <a:schemeClr val="tx1">
                    <a:lumMod val="75000"/>
                    <a:lumOff val="25000"/>
                  </a:schemeClr>
                </a:solidFill>
                <a:cs typeface="Arial" pitchFamily="34" charset="0"/>
              </a:rPr>
              <a:t> ‒ Vol. 11, No. 1, 2017), p. 53.</a:t>
            </a:r>
          </a:p>
          <a:p>
            <a:pPr marL="285750" indent="-285750">
              <a:buFont typeface="Arial" panose="020B0604020202020204" pitchFamily="34" charset="0"/>
              <a:buChar char="•"/>
            </a:pPr>
            <a:endParaRPr lang="en-US" altLang="ko-KR"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B1472809-0250-46E2-99CA-2B127EDA68B1}"/>
              </a:ext>
            </a:extLst>
          </p:cNvPr>
          <p:cNvSpPr txBox="1"/>
          <p:nvPr/>
        </p:nvSpPr>
        <p:spPr>
          <a:xfrm rot="19588409">
            <a:off x="6995462" y="1755009"/>
            <a:ext cx="960339" cy="584775"/>
          </a:xfrm>
          <a:prstGeom prst="rect">
            <a:avLst/>
          </a:prstGeom>
          <a:noFill/>
        </p:spPr>
        <p:txBody>
          <a:bodyPr wrap="square" rtlCol="0">
            <a:spAutoFit/>
          </a:bodyPr>
          <a:lstStyle/>
          <a:p>
            <a:pPr algn="ctr"/>
            <a:r>
              <a:rPr lang="en-US" altLang="ko-KR" sz="3200" b="1" dirty="0">
                <a:ln w="12700">
                  <a:solidFill>
                    <a:schemeClr val="bg1"/>
                  </a:solidFill>
                </a:ln>
                <a:solidFill>
                  <a:schemeClr val="bg1"/>
                </a:solidFill>
                <a:cs typeface="Arial" pitchFamily="34" charset="0"/>
              </a:rPr>
              <a:t>01</a:t>
            </a:r>
            <a:endParaRPr lang="ko-KR" altLang="en-US" sz="3200" b="1" dirty="0">
              <a:ln w="12700">
                <a:solidFill>
                  <a:schemeClr val="bg1"/>
                </a:solidFill>
              </a:ln>
              <a:solidFill>
                <a:schemeClr val="bg1"/>
              </a:solidFill>
              <a:cs typeface="Arial" pitchFamily="34" charset="0"/>
            </a:endParaRPr>
          </a:p>
        </p:txBody>
      </p:sp>
      <p:sp>
        <p:nvSpPr>
          <p:cNvPr id="31" name="TextBox 30">
            <a:extLst>
              <a:ext uri="{FF2B5EF4-FFF2-40B4-BE49-F238E27FC236}">
                <a16:creationId xmlns:a16="http://schemas.microsoft.com/office/drawing/2014/main" id="{8273488D-C095-473A-911B-F379363A0082}"/>
              </a:ext>
            </a:extLst>
          </p:cNvPr>
          <p:cNvSpPr txBox="1"/>
          <p:nvPr/>
        </p:nvSpPr>
        <p:spPr>
          <a:xfrm rot="19588409">
            <a:off x="6719263" y="2847803"/>
            <a:ext cx="960339" cy="584775"/>
          </a:xfrm>
          <a:prstGeom prst="rect">
            <a:avLst/>
          </a:prstGeom>
          <a:noFill/>
        </p:spPr>
        <p:txBody>
          <a:bodyPr wrap="square" rtlCol="0">
            <a:spAutoFit/>
          </a:bodyPr>
          <a:lstStyle/>
          <a:p>
            <a:pPr algn="ctr"/>
            <a:r>
              <a:rPr lang="en-US" altLang="ko-KR" sz="3200" b="1" dirty="0">
                <a:ln w="12700">
                  <a:solidFill>
                    <a:schemeClr val="bg1"/>
                  </a:solidFill>
                </a:ln>
                <a:solidFill>
                  <a:schemeClr val="bg1"/>
                </a:solidFill>
                <a:cs typeface="Arial" pitchFamily="34" charset="0"/>
              </a:rPr>
              <a:t>02</a:t>
            </a:r>
            <a:endParaRPr lang="ko-KR" altLang="en-US" sz="3200" b="1" dirty="0">
              <a:ln w="12700">
                <a:solidFill>
                  <a:schemeClr val="bg1"/>
                </a:solidFill>
              </a:ln>
              <a:solidFill>
                <a:schemeClr val="bg1"/>
              </a:solidFill>
              <a:cs typeface="Arial" pitchFamily="34" charset="0"/>
            </a:endParaRPr>
          </a:p>
        </p:txBody>
      </p:sp>
      <p:sp>
        <p:nvSpPr>
          <p:cNvPr id="32" name="TextBox 31">
            <a:extLst>
              <a:ext uri="{FF2B5EF4-FFF2-40B4-BE49-F238E27FC236}">
                <a16:creationId xmlns:a16="http://schemas.microsoft.com/office/drawing/2014/main" id="{23B7BDE5-2286-445E-BEEB-5499FB7954B6}"/>
              </a:ext>
            </a:extLst>
          </p:cNvPr>
          <p:cNvSpPr txBox="1"/>
          <p:nvPr/>
        </p:nvSpPr>
        <p:spPr>
          <a:xfrm rot="19588409">
            <a:off x="6443064" y="3940597"/>
            <a:ext cx="960339" cy="584775"/>
          </a:xfrm>
          <a:prstGeom prst="rect">
            <a:avLst/>
          </a:prstGeom>
          <a:noFill/>
        </p:spPr>
        <p:txBody>
          <a:bodyPr wrap="square" rtlCol="0">
            <a:spAutoFit/>
          </a:bodyPr>
          <a:lstStyle/>
          <a:p>
            <a:pPr algn="ctr"/>
            <a:r>
              <a:rPr lang="en-US" altLang="ko-KR" sz="3200" b="1" dirty="0">
                <a:ln w="12700">
                  <a:solidFill>
                    <a:schemeClr val="bg1"/>
                  </a:solidFill>
                </a:ln>
                <a:solidFill>
                  <a:schemeClr val="bg1"/>
                </a:solidFill>
                <a:cs typeface="Arial" pitchFamily="34" charset="0"/>
              </a:rPr>
              <a:t>03</a:t>
            </a:r>
            <a:endParaRPr lang="ko-KR" altLang="en-US" sz="3200" b="1" dirty="0">
              <a:ln w="12700">
                <a:solidFill>
                  <a:schemeClr val="bg1"/>
                </a:solidFill>
              </a:ln>
              <a:solidFill>
                <a:schemeClr val="bg1"/>
              </a:solidFill>
              <a:cs typeface="Arial" pitchFamily="34" charset="0"/>
            </a:endParaRPr>
          </a:p>
        </p:txBody>
      </p:sp>
    </p:spTree>
    <p:extLst>
      <p:ext uri="{BB962C8B-B14F-4D97-AF65-F5344CB8AC3E}">
        <p14:creationId xmlns:p14="http://schemas.microsoft.com/office/powerpoint/2010/main" val="3050597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62470" y="2911285"/>
            <a:ext cx="6383588" cy="769441"/>
          </a:xfrm>
          <a:prstGeom prst="rect">
            <a:avLst/>
          </a:prstGeom>
          <a:noFill/>
        </p:spPr>
        <p:txBody>
          <a:bodyPr wrap="square" rtlCol="0" anchor="ctr">
            <a:spAutoFit/>
          </a:bodyPr>
          <a:lstStyle/>
          <a:p>
            <a:r>
              <a:rPr lang="id-ID" altLang="ko-KR" sz="4400" dirty="0">
                <a:solidFill>
                  <a:schemeClr val="bg1"/>
                </a:solidFill>
                <a:cs typeface="Arial" pitchFamily="34" charset="0"/>
              </a:rPr>
              <a:t>Terima Kasih</a:t>
            </a:r>
            <a:endParaRPr lang="en-US" altLang="ko-KR" sz="4400" dirty="0">
              <a:solidFill>
                <a:schemeClr val="bg1"/>
              </a:solidFill>
              <a:cs typeface="Arial" pitchFamily="34" charset="0"/>
            </a:endParaRPr>
          </a:p>
        </p:txBody>
      </p:sp>
      <p:grpSp>
        <p:nvGrpSpPr>
          <p:cNvPr id="9" name="Group 8">
            <a:extLst>
              <a:ext uri="{FF2B5EF4-FFF2-40B4-BE49-F238E27FC236}">
                <a16:creationId xmlns:a16="http://schemas.microsoft.com/office/drawing/2014/main" id="{03292629-1BF9-43E7-A647-9ADAA00A431A}"/>
              </a:ext>
            </a:extLst>
          </p:cNvPr>
          <p:cNvGrpSpPr/>
          <p:nvPr/>
        </p:nvGrpSpPr>
        <p:grpSpPr>
          <a:xfrm>
            <a:off x="3187878" y="2687888"/>
            <a:ext cx="1539374" cy="1482224"/>
            <a:chOff x="3507038" y="2754563"/>
            <a:chExt cx="1539374" cy="1482224"/>
          </a:xfrm>
        </p:grpSpPr>
        <p:grpSp>
          <p:nvGrpSpPr>
            <p:cNvPr id="7" name="Group 6">
              <a:extLst>
                <a:ext uri="{FF2B5EF4-FFF2-40B4-BE49-F238E27FC236}">
                  <a16:creationId xmlns:a16="http://schemas.microsoft.com/office/drawing/2014/main" id="{7A380AE6-32D9-47BE-920F-9E29276D3163}"/>
                </a:ext>
              </a:extLst>
            </p:cNvPr>
            <p:cNvGrpSpPr/>
            <p:nvPr/>
          </p:nvGrpSpPr>
          <p:grpSpPr>
            <a:xfrm>
              <a:off x="3507038" y="2754563"/>
              <a:ext cx="1539374" cy="1482224"/>
              <a:chOff x="3554663" y="2792663"/>
              <a:chExt cx="1539374" cy="1482224"/>
            </a:xfrm>
          </p:grpSpPr>
          <p:sp>
            <p:nvSpPr>
              <p:cNvPr id="2" name="Rectangle 1">
                <a:extLst>
                  <a:ext uri="{FF2B5EF4-FFF2-40B4-BE49-F238E27FC236}">
                    <a16:creationId xmlns:a16="http://schemas.microsoft.com/office/drawing/2014/main" id="{3E747A1D-AA00-41CD-BD45-9775D5E85F8B}"/>
                  </a:ext>
                </a:extLst>
              </p:cNvPr>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a:extLst>
                  <a:ext uri="{FF2B5EF4-FFF2-40B4-BE49-F238E27FC236}">
                    <a16:creationId xmlns:a16="http://schemas.microsoft.com/office/drawing/2014/main" id="{FFA0684A-8679-4C0F-AB80-DF2DD6A90EA2}"/>
                  </a:ext>
                </a:extLst>
              </p:cNvPr>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Half Frame 5">
                <a:extLst>
                  <a:ext uri="{FF2B5EF4-FFF2-40B4-BE49-F238E27FC236}">
                    <a16:creationId xmlns:a16="http://schemas.microsoft.com/office/drawing/2014/main" id="{D34A0230-EE78-4651-BF34-34C31F3EA041}"/>
                  </a:ext>
                </a:extLst>
              </p:cNvPr>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8" name="Rounded Rectangle 51">
              <a:extLst>
                <a:ext uri="{FF2B5EF4-FFF2-40B4-BE49-F238E27FC236}">
                  <a16:creationId xmlns:a16="http://schemas.microsoft.com/office/drawing/2014/main" id="{FAC36AFA-5D04-4049-B177-1D0B15F49F28}"/>
                </a:ext>
              </a:extLst>
            </p:cNvPr>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74441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62470" y="2972840"/>
            <a:ext cx="6383588" cy="646331"/>
          </a:xfrm>
          <a:prstGeom prst="rect">
            <a:avLst/>
          </a:prstGeom>
          <a:noFill/>
        </p:spPr>
        <p:txBody>
          <a:bodyPr wrap="square" rtlCol="0" anchor="ctr">
            <a:spAutoFit/>
          </a:bodyPr>
          <a:lstStyle/>
          <a:p>
            <a:r>
              <a:rPr lang="id-ID" altLang="ko-KR" sz="3600" dirty="0">
                <a:solidFill>
                  <a:schemeClr val="bg1"/>
                </a:solidFill>
                <a:cs typeface="Arial" pitchFamily="34" charset="0"/>
              </a:rPr>
              <a:t>Bab 1 </a:t>
            </a:r>
            <a:r>
              <a:rPr lang="en-US" altLang="ko-KR" sz="3600" dirty="0" err="1">
                <a:solidFill>
                  <a:schemeClr val="bg1"/>
                </a:solidFill>
                <a:cs typeface="Arial" pitchFamily="34" charset="0"/>
              </a:rPr>
              <a:t>Pendahuluan</a:t>
            </a:r>
            <a:endParaRPr lang="en-US" altLang="ko-KR" sz="36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662405" y="3682525"/>
            <a:ext cx="6383511" cy="666977"/>
          </a:xfrm>
          <a:prstGeom prst="rect">
            <a:avLst/>
          </a:prstGeom>
          <a:noFill/>
        </p:spPr>
        <p:txBody>
          <a:bodyPr wrap="square" rtlCol="0" anchor="ctr">
            <a:spAutoFit/>
          </a:bodyPr>
          <a:lstStyle/>
          <a:p>
            <a:r>
              <a:rPr lang="en-US" altLang="ko-KR" sz="1867" dirty="0" err="1">
                <a:solidFill>
                  <a:schemeClr val="bg1"/>
                </a:solidFill>
                <a:cs typeface="Arial" pitchFamily="34" charset="0"/>
              </a:rPr>
              <a:t>Latar</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Belakang</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Rumusan</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Masalah</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Tujuan</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Manfaat</a:t>
            </a:r>
            <a:r>
              <a:rPr lang="en-US" altLang="ko-KR" sz="1867" dirty="0">
                <a:solidFill>
                  <a:schemeClr val="bg1"/>
                </a:solidFill>
                <a:cs typeface="Arial" pitchFamily="34" charset="0"/>
              </a:rPr>
              <a:t>, dan Batasan </a:t>
            </a:r>
            <a:r>
              <a:rPr lang="en-US" altLang="ko-KR" sz="1867" dirty="0" err="1">
                <a:solidFill>
                  <a:schemeClr val="bg1"/>
                </a:solidFill>
                <a:cs typeface="Arial" pitchFamily="34" charset="0"/>
              </a:rPr>
              <a:t>Masalah</a:t>
            </a:r>
            <a:endParaRPr lang="en-US" altLang="ko-KR" sz="1867" dirty="0">
              <a:solidFill>
                <a:schemeClr val="bg1"/>
              </a:solidFill>
              <a:cs typeface="Arial" pitchFamily="34" charset="0"/>
            </a:endParaRPr>
          </a:p>
        </p:txBody>
      </p:sp>
      <p:grpSp>
        <p:nvGrpSpPr>
          <p:cNvPr id="9" name="Group 8">
            <a:extLst>
              <a:ext uri="{FF2B5EF4-FFF2-40B4-BE49-F238E27FC236}">
                <a16:creationId xmlns:a16="http://schemas.microsoft.com/office/drawing/2014/main" id="{03292629-1BF9-43E7-A647-9ADAA00A431A}"/>
              </a:ext>
            </a:extLst>
          </p:cNvPr>
          <p:cNvGrpSpPr/>
          <p:nvPr/>
        </p:nvGrpSpPr>
        <p:grpSpPr>
          <a:xfrm>
            <a:off x="3187878" y="2687888"/>
            <a:ext cx="1539374" cy="1482224"/>
            <a:chOff x="3507038" y="2754563"/>
            <a:chExt cx="1539374" cy="1482224"/>
          </a:xfrm>
        </p:grpSpPr>
        <p:grpSp>
          <p:nvGrpSpPr>
            <p:cNvPr id="7" name="Group 6">
              <a:extLst>
                <a:ext uri="{FF2B5EF4-FFF2-40B4-BE49-F238E27FC236}">
                  <a16:creationId xmlns:a16="http://schemas.microsoft.com/office/drawing/2014/main" id="{7A380AE6-32D9-47BE-920F-9E29276D3163}"/>
                </a:ext>
              </a:extLst>
            </p:cNvPr>
            <p:cNvGrpSpPr/>
            <p:nvPr/>
          </p:nvGrpSpPr>
          <p:grpSpPr>
            <a:xfrm>
              <a:off x="3507038" y="2754563"/>
              <a:ext cx="1539374" cy="1482224"/>
              <a:chOff x="3554663" y="2792663"/>
              <a:chExt cx="1539374" cy="1482224"/>
            </a:xfrm>
          </p:grpSpPr>
          <p:sp>
            <p:nvSpPr>
              <p:cNvPr id="2" name="Rectangle 1">
                <a:extLst>
                  <a:ext uri="{FF2B5EF4-FFF2-40B4-BE49-F238E27FC236}">
                    <a16:creationId xmlns:a16="http://schemas.microsoft.com/office/drawing/2014/main" id="{3E747A1D-AA00-41CD-BD45-9775D5E85F8B}"/>
                  </a:ext>
                </a:extLst>
              </p:cNvPr>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a:extLst>
                  <a:ext uri="{FF2B5EF4-FFF2-40B4-BE49-F238E27FC236}">
                    <a16:creationId xmlns:a16="http://schemas.microsoft.com/office/drawing/2014/main" id="{FFA0684A-8679-4C0F-AB80-DF2DD6A90EA2}"/>
                  </a:ext>
                </a:extLst>
              </p:cNvPr>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Half Frame 5">
                <a:extLst>
                  <a:ext uri="{FF2B5EF4-FFF2-40B4-BE49-F238E27FC236}">
                    <a16:creationId xmlns:a16="http://schemas.microsoft.com/office/drawing/2014/main" id="{D34A0230-EE78-4651-BF34-34C31F3EA041}"/>
                  </a:ext>
                </a:extLst>
              </p:cNvPr>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8" name="Rounded Rectangle 51">
              <a:extLst>
                <a:ext uri="{FF2B5EF4-FFF2-40B4-BE49-F238E27FC236}">
                  <a16:creationId xmlns:a16="http://schemas.microsoft.com/office/drawing/2014/main" id="{FAC36AFA-5D04-4049-B177-1D0B15F49F28}"/>
                </a:ext>
              </a:extLst>
            </p:cNvPr>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AD7DA95F-039D-486A-B977-9B7F3E9EFFF5}"/>
              </a:ext>
            </a:extLst>
          </p:cNvPr>
          <p:cNvSpPr txBox="1">
            <a:spLocks/>
          </p:cNvSpPr>
          <p:nvPr/>
        </p:nvSpPr>
        <p:spPr>
          <a:xfrm>
            <a:off x="1128614" y="4711669"/>
            <a:ext cx="1980518"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sv-SE" altLang="ko-KR" dirty="0">
                <a:solidFill>
                  <a:schemeClr val="tx1"/>
                </a:solidFill>
              </a:rPr>
              <a:t>Keuangan merupakan salah satu faktor yang paling penting bagi kehidupan manusia.</a:t>
            </a:r>
          </a:p>
        </p:txBody>
      </p:sp>
      <p:sp>
        <p:nvSpPr>
          <p:cNvPr id="8" name="Text Placeholder 4">
            <a:extLst>
              <a:ext uri="{FF2B5EF4-FFF2-40B4-BE49-F238E27FC236}">
                <a16:creationId xmlns:a16="http://schemas.microsoft.com/office/drawing/2014/main" id="{45558E4B-A6C4-4C1E-8F16-C165BF9EAC3B}"/>
              </a:ext>
            </a:extLst>
          </p:cNvPr>
          <p:cNvSpPr txBox="1">
            <a:spLocks/>
          </p:cNvSpPr>
          <p:nvPr/>
        </p:nvSpPr>
        <p:spPr>
          <a:xfrm>
            <a:off x="3780310" y="4711669"/>
            <a:ext cx="1980518"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err="1">
                <a:solidFill>
                  <a:schemeClr val="tx1"/>
                </a:solidFill>
              </a:rPr>
              <a:t>Perencanaan</a:t>
            </a:r>
            <a:r>
              <a:rPr lang="en-US" altLang="ko-KR" dirty="0">
                <a:solidFill>
                  <a:schemeClr val="tx1"/>
                </a:solidFill>
              </a:rPr>
              <a:t> </a:t>
            </a:r>
            <a:r>
              <a:rPr lang="en-US" altLang="ko-KR" dirty="0" err="1">
                <a:solidFill>
                  <a:schemeClr val="tx1"/>
                </a:solidFill>
              </a:rPr>
              <a:t>terstruktur</a:t>
            </a:r>
            <a:r>
              <a:rPr lang="en-US" altLang="ko-KR" dirty="0">
                <a:solidFill>
                  <a:schemeClr val="tx1"/>
                </a:solidFill>
              </a:rPr>
              <a:t> </a:t>
            </a:r>
            <a:r>
              <a:rPr lang="en-US" altLang="ko-KR" dirty="0" err="1">
                <a:solidFill>
                  <a:schemeClr val="tx1"/>
                </a:solidFill>
              </a:rPr>
              <a:t>mengenai</a:t>
            </a:r>
            <a:r>
              <a:rPr lang="en-US" altLang="ko-KR" dirty="0">
                <a:solidFill>
                  <a:schemeClr val="tx1"/>
                </a:solidFill>
              </a:rPr>
              <a:t> </a:t>
            </a:r>
            <a:r>
              <a:rPr lang="en-US" altLang="ko-KR" dirty="0" err="1">
                <a:solidFill>
                  <a:schemeClr val="tx1"/>
                </a:solidFill>
              </a:rPr>
              <a:t>keuangan</a:t>
            </a:r>
            <a:r>
              <a:rPr lang="en-US" altLang="ko-KR" dirty="0">
                <a:solidFill>
                  <a:schemeClr val="tx1"/>
                </a:solidFill>
              </a:rPr>
              <a:t> </a:t>
            </a:r>
            <a:r>
              <a:rPr lang="en-US" altLang="ko-KR" dirty="0" err="1">
                <a:solidFill>
                  <a:schemeClr val="tx1"/>
                </a:solidFill>
              </a:rPr>
              <a:t>dapat</a:t>
            </a:r>
            <a:r>
              <a:rPr lang="en-US" altLang="ko-KR" dirty="0">
                <a:solidFill>
                  <a:schemeClr val="tx1"/>
                </a:solidFill>
              </a:rPr>
              <a:t> </a:t>
            </a:r>
            <a:r>
              <a:rPr lang="en-US" altLang="ko-KR" dirty="0" err="1">
                <a:solidFill>
                  <a:schemeClr val="tx1"/>
                </a:solidFill>
              </a:rPr>
              <a:t>meningkatkan</a:t>
            </a:r>
            <a:r>
              <a:rPr lang="en-US" altLang="ko-KR" dirty="0">
                <a:solidFill>
                  <a:schemeClr val="tx1"/>
                </a:solidFill>
              </a:rPr>
              <a:t> </a:t>
            </a:r>
            <a:r>
              <a:rPr lang="en-US" altLang="ko-KR" dirty="0" err="1">
                <a:solidFill>
                  <a:schemeClr val="tx1"/>
                </a:solidFill>
              </a:rPr>
              <a:t>efisiensi</a:t>
            </a:r>
            <a:r>
              <a:rPr lang="en-US" altLang="ko-KR" dirty="0">
                <a:solidFill>
                  <a:schemeClr val="tx1"/>
                </a:solidFill>
              </a:rPr>
              <a:t> </a:t>
            </a:r>
            <a:r>
              <a:rPr lang="en-US" altLang="ko-KR" dirty="0" err="1">
                <a:solidFill>
                  <a:schemeClr val="tx1"/>
                </a:solidFill>
              </a:rPr>
              <a:t>pengeluaran</a:t>
            </a:r>
            <a:r>
              <a:rPr lang="en-US" altLang="ko-KR" dirty="0">
                <a:solidFill>
                  <a:schemeClr val="tx1"/>
                </a:solidFill>
              </a:rPr>
              <a:t> </a:t>
            </a:r>
            <a:r>
              <a:rPr lang="en-US" altLang="ko-KR" dirty="0" err="1">
                <a:solidFill>
                  <a:schemeClr val="tx1"/>
                </a:solidFill>
              </a:rPr>
              <a:t>serta</a:t>
            </a:r>
            <a:r>
              <a:rPr lang="en-US" altLang="ko-KR" dirty="0">
                <a:solidFill>
                  <a:schemeClr val="tx1"/>
                </a:solidFill>
              </a:rPr>
              <a:t> </a:t>
            </a:r>
            <a:r>
              <a:rPr lang="en-US" altLang="ko-KR" dirty="0" err="1">
                <a:solidFill>
                  <a:schemeClr val="tx1"/>
                </a:solidFill>
              </a:rPr>
              <a:t>meminimalisir</a:t>
            </a:r>
            <a:r>
              <a:rPr lang="en-US" altLang="ko-KR" dirty="0">
                <a:solidFill>
                  <a:schemeClr val="tx1"/>
                </a:solidFill>
              </a:rPr>
              <a:t> </a:t>
            </a:r>
            <a:r>
              <a:rPr lang="en-US" altLang="ko-KR" dirty="0" err="1">
                <a:solidFill>
                  <a:schemeClr val="tx1"/>
                </a:solidFill>
              </a:rPr>
              <a:t>kesalahan</a:t>
            </a:r>
            <a:r>
              <a:rPr lang="id-ID" altLang="ko-KR" dirty="0">
                <a:solidFill>
                  <a:schemeClr val="tx1"/>
                </a:solidFill>
              </a:rPr>
              <a:t>.</a:t>
            </a:r>
            <a:endParaRPr lang="ko-KR" altLang="en-US" dirty="0">
              <a:solidFill>
                <a:schemeClr val="tx1"/>
              </a:solidFill>
            </a:endParaRPr>
          </a:p>
        </p:txBody>
      </p:sp>
      <p:sp>
        <p:nvSpPr>
          <p:cNvPr id="10" name="Text Placeholder 7">
            <a:extLst>
              <a:ext uri="{FF2B5EF4-FFF2-40B4-BE49-F238E27FC236}">
                <a16:creationId xmlns:a16="http://schemas.microsoft.com/office/drawing/2014/main" id="{209DE9D8-7A3F-4631-B5AB-16725BDDC890}"/>
              </a:ext>
            </a:extLst>
          </p:cNvPr>
          <p:cNvSpPr txBox="1">
            <a:spLocks/>
          </p:cNvSpPr>
          <p:nvPr/>
        </p:nvSpPr>
        <p:spPr>
          <a:xfrm>
            <a:off x="6420791" y="4711669"/>
            <a:ext cx="1980518"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a:solidFill>
                  <a:schemeClr val="tx1"/>
                </a:solidFill>
              </a:rPr>
              <a:t>Teknologi begitu pesat dan mendominasi kehidupan, dan salah satu platform populer yaitu android.</a:t>
            </a:r>
            <a:endParaRPr lang="ko-KR" altLang="en-US" dirty="0">
              <a:solidFill>
                <a:schemeClr val="tx1"/>
              </a:solidFill>
            </a:endParaRPr>
          </a:p>
        </p:txBody>
      </p:sp>
      <p:sp>
        <p:nvSpPr>
          <p:cNvPr id="12" name="Text Placeholder 10">
            <a:extLst>
              <a:ext uri="{FF2B5EF4-FFF2-40B4-BE49-F238E27FC236}">
                <a16:creationId xmlns:a16="http://schemas.microsoft.com/office/drawing/2014/main" id="{633C98AC-34D7-444D-A3E8-428D89799F03}"/>
              </a:ext>
            </a:extLst>
          </p:cNvPr>
          <p:cNvSpPr txBox="1">
            <a:spLocks/>
          </p:cNvSpPr>
          <p:nvPr/>
        </p:nvSpPr>
        <p:spPr>
          <a:xfrm>
            <a:off x="9070797" y="4711669"/>
            <a:ext cx="1980518" cy="324000"/>
          </a:xfrm>
          <a:prstGeom prst="rect">
            <a:avLst/>
          </a:prstGeom>
        </p:spPr>
        <p:txBody>
          <a:bodyPr/>
          <a:lstStyle>
            <a:lvl1pPr marL="0" indent="0" algn="ctr" defTabSz="914400" rtl="0" eaLnBrk="1" latinLnBrk="1" hangingPunct="1">
              <a:spcBef>
                <a:spcPct val="20000"/>
              </a:spcBef>
              <a:buFont typeface="Arial" pitchFamily="34" charset="0"/>
              <a:buNone/>
              <a:defRPr sz="1400" b="1" kern="1200" baseline="0">
                <a:solidFill>
                  <a:schemeClr val="tx1">
                    <a:lumMod val="75000"/>
                    <a:lumOff val="25000"/>
                  </a:schemeClr>
                </a:solidFill>
                <a:latin typeface="+mn-lt"/>
                <a:ea typeface="+mn-ea"/>
                <a:cs typeface="+mn-cs"/>
              </a:defRPr>
            </a:lvl1pPr>
            <a:lvl2pPr marL="742950" indent="-28575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2pPr>
            <a:lvl3pPr marL="11430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3pPr>
            <a:lvl4pPr marL="16002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200" b="1" kern="1200">
                <a:solidFill>
                  <a:schemeClr val="tx1">
                    <a:lumMod val="75000"/>
                    <a:lumOff val="25000"/>
                  </a:schemeClr>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id-ID" altLang="ko-KR" dirty="0">
                <a:solidFill>
                  <a:schemeClr val="tx1"/>
                </a:solidFill>
              </a:rPr>
              <a:t>Untuk mencapai pengelolaan keuangan yang baik, baiknya dilakukan pencatatan, dan berbasis android agar tidak rusak (seperti di buku)</a:t>
            </a:r>
            <a:endParaRPr lang="ko-KR" altLang="en-US" dirty="0">
              <a:solidFill>
                <a:schemeClr val="tx1"/>
              </a:solidFill>
            </a:endParaRPr>
          </a:p>
        </p:txBody>
      </p:sp>
      <p:sp>
        <p:nvSpPr>
          <p:cNvPr id="38" name="Title 22">
            <a:extLst>
              <a:ext uri="{FF2B5EF4-FFF2-40B4-BE49-F238E27FC236}">
                <a16:creationId xmlns:a16="http://schemas.microsoft.com/office/drawing/2014/main" id="{E8F27343-5F77-4D88-A16E-8E8978C847B0}"/>
              </a:ext>
            </a:extLst>
          </p:cNvPr>
          <p:cNvSpPr txBox="1">
            <a:spLocks/>
          </p:cNvSpPr>
          <p:nvPr/>
        </p:nvSpPr>
        <p:spPr>
          <a:xfrm>
            <a:off x="0" y="660359"/>
            <a:ext cx="12192000" cy="745958"/>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id-ID" altLang="ko-KR" sz="5400" dirty="0"/>
              <a:t>Latar Belakang</a:t>
            </a:r>
            <a:endParaRPr lang="ko-KR" altLang="en-US" sz="5400" dirty="0"/>
          </a:p>
        </p:txBody>
      </p:sp>
      <p:pic>
        <p:nvPicPr>
          <p:cNvPr id="4" name="Picture Placeholder 3">
            <a:extLst>
              <a:ext uri="{FF2B5EF4-FFF2-40B4-BE49-F238E27FC236}">
                <a16:creationId xmlns:a16="http://schemas.microsoft.com/office/drawing/2014/main" id="{FCFE5922-D24A-4AD3-A684-826D3DA4EE80}"/>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63" r="8449"/>
          <a:stretch/>
        </p:blipFill>
        <p:spPr>
          <a:xfrm>
            <a:off x="1096806" y="2310178"/>
            <a:ext cx="2084544" cy="2313844"/>
          </a:xfrm>
        </p:spPr>
      </p:pic>
      <p:pic>
        <p:nvPicPr>
          <p:cNvPr id="9" name="Picture Placeholder 8">
            <a:extLst>
              <a:ext uri="{FF2B5EF4-FFF2-40B4-BE49-F238E27FC236}">
                <a16:creationId xmlns:a16="http://schemas.microsoft.com/office/drawing/2014/main" id="{7AD4B559-7D8E-48C7-B49C-30C8D2AD8C56}"/>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0041" r="-41"/>
          <a:stretch/>
        </p:blipFill>
        <p:spPr>
          <a:xfrm>
            <a:off x="3735231" y="2310178"/>
            <a:ext cx="2084544" cy="2313844"/>
          </a:xfrm>
        </p:spPr>
      </p:pic>
      <p:pic>
        <p:nvPicPr>
          <p:cNvPr id="15" name="Picture Placeholder 14">
            <a:extLst>
              <a:ext uri="{FF2B5EF4-FFF2-40B4-BE49-F238E27FC236}">
                <a16:creationId xmlns:a16="http://schemas.microsoft.com/office/drawing/2014/main" id="{4D0DE3FD-A7B6-47F0-974E-AB3412E94FAF}"/>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24672" r="24672"/>
          <a:stretch>
            <a:fillRect/>
          </a:stretch>
        </p:blipFill>
        <p:spPr/>
      </p:pic>
      <p:pic>
        <p:nvPicPr>
          <p:cNvPr id="17" name="Picture Placeholder 16">
            <a:extLst>
              <a:ext uri="{FF2B5EF4-FFF2-40B4-BE49-F238E27FC236}">
                <a16:creationId xmlns:a16="http://schemas.microsoft.com/office/drawing/2014/main" id="{78E90345-8FF5-4C04-A6BA-954920C115FA}"/>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6229" r="16229"/>
          <a:stretch>
            <a:fillRect/>
          </a:stretch>
        </p:blipFill>
        <p:spPr/>
      </p:pic>
    </p:spTree>
    <p:extLst>
      <p:ext uri="{BB962C8B-B14F-4D97-AF65-F5344CB8AC3E}">
        <p14:creationId xmlns:p14="http://schemas.microsoft.com/office/powerpoint/2010/main" val="3796081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AA12238-44AC-42B2-8C99-544854597F9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441" r="15441"/>
          <a:stretch>
            <a:fillRect/>
          </a:stretch>
        </p:blipFill>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1262672"/>
            <a:ext cx="3433328" cy="1446550"/>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Rumusan Masalah</a:t>
            </a:r>
            <a:endParaRPr lang="en-US" altLang="ko-KR" sz="4400" b="1"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489353"/>
            <a:ext cx="3035407" cy="523220"/>
          </a:xfrm>
          <a:prstGeom prst="rect">
            <a:avLst/>
          </a:prstGeom>
          <a:noFill/>
        </p:spPr>
        <p:txBody>
          <a:bodyPr wrap="square" lIns="108000" rIns="108000" rtlCol="0">
            <a:spAutoFit/>
          </a:bodyPr>
          <a:lstStyle/>
          <a:p>
            <a:r>
              <a:rPr lang="en-US" altLang="ko-KR" sz="1400" b="1" dirty="0" err="1">
                <a:solidFill>
                  <a:schemeClr val="bg1"/>
                </a:solidFill>
                <a:cs typeface="Arial" pitchFamily="34" charset="0"/>
              </a:rPr>
              <a:t>Permasalahan</a:t>
            </a:r>
            <a:r>
              <a:rPr lang="en-US" altLang="ko-KR" sz="1400" b="1" dirty="0">
                <a:solidFill>
                  <a:schemeClr val="bg1"/>
                </a:solidFill>
                <a:cs typeface="Arial" pitchFamily="34" charset="0"/>
              </a:rPr>
              <a:t> yang </a:t>
            </a:r>
            <a:r>
              <a:rPr lang="en-US" altLang="ko-KR" sz="1400" b="1" dirty="0" err="1">
                <a:solidFill>
                  <a:schemeClr val="bg1"/>
                </a:solidFill>
                <a:cs typeface="Arial" pitchFamily="34" charset="0"/>
              </a:rPr>
              <a:t>dibahas</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dalam</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penelitian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ini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adalah</a:t>
            </a:r>
            <a:r>
              <a:rPr lang="en-US" altLang="ko-KR" sz="1400" b="1" dirty="0">
                <a:solidFill>
                  <a:schemeClr val="bg1"/>
                </a:solidFill>
                <a:cs typeface="Arial" pitchFamily="34" charset="0"/>
              </a:rPr>
              <a:t>:</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4072830"/>
            <a:ext cx="3061125" cy="1015663"/>
          </a:xfrm>
          <a:prstGeom prst="rect">
            <a:avLst/>
          </a:prstGeom>
        </p:spPr>
        <p:txBody>
          <a:bodyPr wrap="square">
            <a:spAutoFit/>
          </a:bodyPr>
          <a:lstStyle/>
          <a:p>
            <a:r>
              <a:rPr lang="en-US" altLang="ko-KR" sz="1200" dirty="0">
                <a:solidFill>
                  <a:schemeClr val="bg1"/>
                </a:solidFill>
              </a:rPr>
              <a:t>1.</a:t>
            </a:r>
            <a:r>
              <a:rPr lang="id-ID" altLang="ko-KR" sz="1200" dirty="0">
                <a:solidFill>
                  <a:schemeClr val="bg1"/>
                </a:solidFill>
              </a:rPr>
              <a:t> </a:t>
            </a:r>
            <a:r>
              <a:rPr lang="en-US" altLang="ko-KR" sz="1200" dirty="0" err="1">
                <a:solidFill>
                  <a:schemeClr val="bg1"/>
                </a:solidFill>
              </a:rPr>
              <a:t>Bagaimana</a:t>
            </a:r>
            <a:r>
              <a:rPr lang="en-US" altLang="ko-KR" sz="1200" dirty="0">
                <a:solidFill>
                  <a:schemeClr val="bg1"/>
                </a:solidFill>
              </a:rPr>
              <a:t> </a:t>
            </a:r>
            <a:r>
              <a:rPr lang="en-US" altLang="ko-KR" sz="1200" dirty="0" err="1">
                <a:solidFill>
                  <a:schemeClr val="bg1"/>
                </a:solidFill>
              </a:rPr>
              <a:t>membuat</a:t>
            </a:r>
            <a:r>
              <a:rPr lang="en-US" altLang="ko-KR" sz="1200" dirty="0">
                <a:solidFill>
                  <a:schemeClr val="bg1"/>
                </a:solidFill>
              </a:rPr>
              <a:t> </a:t>
            </a:r>
            <a:r>
              <a:rPr lang="en-US" altLang="ko-KR" sz="1200" dirty="0" err="1">
                <a:solidFill>
                  <a:schemeClr val="bg1"/>
                </a:solidFill>
              </a:rPr>
              <a:t>aplikasi</a:t>
            </a:r>
            <a:r>
              <a:rPr lang="en-US" altLang="ko-KR" sz="1200" dirty="0">
                <a:solidFill>
                  <a:schemeClr val="bg1"/>
                </a:solidFill>
              </a:rPr>
              <a:t> Android </a:t>
            </a:r>
            <a:r>
              <a:rPr lang="en-US" altLang="ko-KR" sz="1200" dirty="0" err="1">
                <a:solidFill>
                  <a:schemeClr val="bg1"/>
                </a:solidFill>
              </a:rPr>
              <a:t>untuk</a:t>
            </a:r>
            <a:r>
              <a:rPr lang="en-US" altLang="ko-KR" sz="1200" dirty="0">
                <a:solidFill>
                  <a:schemeClr val="bg1"/>
                </a:solidFill>
              </a:rPr>
              <a:t> </a:t>
            </a:r>
            <a:r>
              <a:rPr lang="en-US" altLang="ko-KR" sz="1200" dirty="0" err="1">
                <a:solidFill>
                  <a:schemeClr val="bg1"/>
                </a:solidFill>
              </a:rPr>
              <a:t>pencatatan</a:t>
            </a:r>
            <a:r>
              <a:rPr lang="en-US" altLang="ko-KR" sz="1200" dirty="0">
                <a:solidFill>
                  <a:schemeClr val="bg1"/>
                </a:solidFill>
              </a:rPr>
              <a:t> </a:t>
            </a:r>
            <a:r>
              <a:rPr lang="en-US" altLang="ko-KR" sz="1200" dirty="0" err="1">
                <a:solidFill>
                  <a:schemeClr val="bg1"/>
                </a:solidFill>
              </a:rPr>
              <a:t>keuangan</a:t>
            </a:r>
            <a:r>
              <a:rPr lang="en-US" altLang="ko-KR" sz="1200" dirty="0">
                <a:solidFill>
                  <a:schemeClr val="bg1"/>
                </a:solidFill>
              </a:rPr>
              <a:t> </a:t>
            </a:r>
            <a:r>
              <a:rPr lang="en-US" altLang="ko-KR" sz="1200" dirty="0" err="1">
                <a:solidFill>
                  <a:schemeClr val="bg1"/>
                </a:solidFill>
              </a:rPr>
              <a:t>keluarga</a:t>
            </a:r>
            <a:r>
              <a:rPr lang="en-US" altLang="ko-KR" sz="1200" dirty="0">
                <a:solidFill>
                  <a:schemeClr val="bg1"/>
                </a:solidFill>
              </a:rPr>
              <a:t> ?</a:t>
            </a:r>
          </a:p>
          <a:p>
            <a:r>
              <a:rPr lang="en-US" altLang="ko-KR" sz="1200" dirty="0">
                <a:solidFill>
                  <a:schemeClr val="bg1"/>
                </a:solidFill>
              </a:rPr>
              <a:t>2.</a:t>
            </a:r>
            <a:r>
              <a:rPr lang="id-ID" altLang="ko-KR" sz="1200" dirty="0">
                <a:solidFill>
                  <a:schemeClr val="bg1"/>
                </a:solidFill>
              </a:rPr>
              <a:t> </a:t>
            </a:r>
            <a:r>
              <a:rPr lang="en-US" altLang="ko-KR" sz="1200" dirty="0" err="1">
                <a:solidFill>
                  <a:schemeClr val="bg1"/>
                </a:solidFill>
              </a:rPr>
              <a:t>Bagaimana</a:t>
            </a:r>
            <a:r>
              <a:rPr lang="en-US" altLang="ko-KR" sz="1200" dirty="0">
                <a:solidFill>
                  <a:schemeClr val="bg1"/>
                </a:solidFill>
              </a:rPr>
              <a:t> </a:t>
            </a:r>
            <a:r>
              <a:rPr lang="en-US" altLang="ko-KR" sz="1200" dirty="0" err="1">
                <a:solidFill>
                  <a:schemeClr val="bg1"/>
                </a:solidFill>
              </a:rPr>
              <a:t>mengimplementasikan</a:t>
            </a:r>
            <a:r>
              <a:rPr lang="en-US" altLang="ko-KR" sz="1200" dirty="0">
                <a:solidFill>
                  <a:schemeClr val="bg1"/>
                </a:solidFill>
              </a:rPr>
              <a:t> SQLite </a:t>
            </a:r>
            <a:r>
              <a:rPr lang="en-US" altLang="ko-KR" sz="1200" dirty="0" err="1">
                <a:solidFill>
                  <a:schemeClr val="bg1"/>
                </a:solidFill>
              </a:rPr>
              <a:t>dalam</a:t>
            </a:r>
            <a:r>
              <a:rPr lang="en-US" altLang="ko-KR" sz="1200" dirty="0">
                <a:solidFill>
                  <a:schemeClr val="bg1"/>
                </a:solidFill>
              </a:rPr>
              <a:t> </a:t>
            </a:r>
            <a:r>
              <a:rPr lang="en-US" altLang="ko-KR" sz="1200" dirty="0" err="1">
                <a:solidFill>
                  <a:schemeClr val="bg1"/>
                </a:solidFill>
              </a:rPr>
              <a:t>menyimpan</a:t>
            </a:r>
            <a:r>
              <a:rPr lang="en-US" altLang="ko-KR" sz="1200" dirty="0">
                <a:solidFill>
                  <a:schemeClr val="bg1"/>
                </a:solidFill>
              </a:rPr>
              <a:t> basis data </a:t>
            </a:r>
            <a:r>
              <a:rPr lang="en-US" altLang="ko-KR" sz="1200" dirty="0" err="1">
                <a:solidFill>
                  <a:schemeClr val="bg1"/>
                </a:solidFill>
              </a:rPr>
              <a:t>pencatatan</a:t>
            </a:r>
            <a:r>
              <a:rPr lang="en-US" altLang="ko-KR" sz="1200" dirty="0">
                <a:solidFill>
                  <a:schemeClr val="bg1"/>
                </a:solidFill>
              </a:rPr>
              <a:t> </a:t>
            </a:r>
            <a:r>
              <a:rPr lang="en-US" altLang="ko-KR" sz="1200" dirty="0" err="1">
                <a:solidFill>
                  <a:schemeClr val="bg1"/>
                </a:solidFill>
              </a:rPr>
              <a:t>keuangan</a:t>
            </a:r>
            <a:r>
              <a:rPr lang="en-US" altLang="ko-KR" sz="1200" dirty="0">
                <a:solidFill>
                  <a:schemeClr val="bg1"/>
                </a:solidFill>
              </a:rPr>
              <a:t> </a:t>
            </a:r>
            <a:r>
              <a:rPr lang="en-US" altLang="ko-KR" sz="1200" dirty="0" err="1">
                <a:solidFill>
                  <a:schemeClr val="bg1"/>
                </a:solidFill>
              </a:rPr>
              <a:t>secara</a:t>
            </a:r>
            <a:r>
              <a:rPr lang="en-US" altLang="ko-KR" sz="1200" dirty="0">
                <a:solidFill>
                  <a:schemeClr val="bg1"/>
                </a:solidFill>
              </a:rPr>
              <a:t> </a:t>
            </a:r>
            <a:r>
              <a:rPr lang="en-US" altLang="ko-KR" sz="1200" dirty="0" err="1">
                <a:solidFill>
                  <a:schemeClr val="bg1"/>
                </a:solidFill>
              </a:rPr>
              <a:t>lokal</a:t>
            </a:r>
            <a:r>
              <a:rPr lang="en-US" altLang="ko-KR" sz="1200" dirty="0">
                <a:solidFill>
                  <a:schemeClr val="bg1"/>
                </a:solidFill>
              </a:rPr>
              <a:t> ?</a:t>
            </a:r>
          </a:p>
        </p:txBody>
      </p:sp>
      <p:pic>
        <p:nvPicPr>
          <p:cNvPr id="14" name="Picture Placeholder 13">
            <a:extLst>
              <a:ext uri="{FF2B5EF4-FFF2-40B4-BE49-F238E27FC236}">
                <a16:creationId xmlns:a16="http://schemas.microsoft.com/office/drawing/2014/main" id="{3B2DC494-2975-4E65-A589-F3CAF2117CE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0755" r="20755"/>
          <a:stretch>
            <a:fillRect/>
          </a:stretch>
        </p:blipFill>
        <p:spPr/>
      </p:pic>
      <p:pic>
        <p:nvPicPr>
          <p:cNvPr id="17" name="Picture Placeholder 16">
            <a:extLst>
              <a:ext uri="{FF2B5EF4-FFF2-40B4-BE49-F238E27FC236}">
                <a16:creationId xmlns:a16="http://schemas.microsoft.com/office/drawing/2014/main" id="{0226C23E-7C01-48B7-8D9B-55B529FBDBC0}"/>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5957" r="15957"/>
          <a:stretch>
            <a:fillRect/>
          </a:stretch>
        </p:blipFill>
        <p:spPr/>
      </p:pic>
    </p:spTree>
    <p:extLst>
      <p:ext uri="{BB962C8B-B14F-4D97-AF65-F5344CB8AC3E}">
        <p14:creationId xmlns:p14="http://schemas.microsoft.com/office/powerpoint/2010/main" val="2829378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E16E58A-0E92-4A67-B312-39DAE10A1F09}"/>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869" r="-387"/>
          <a:stretch/>
        </p:blipFill>
        <p:spPr>
          <a:xfrm>
            <a:off x="0" y="0"/>
            <a:ext cx="5638800" cy="6858000"/>
          </a:xfrm>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1601226"/>
            <a:ext cx="3433328" cy="769441"/>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Tujuan</a:t>
            </a: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489353"/>
            <a:ext cx="3035407" cy="307777"/>
          </a:xfrm>
          <a:prstGeom prst="rect">
            <a:avLst/>
          </a:prstGeom>
          <a:noFill/>
        </p:spPr>
        <p:txBody>
          <a:bodyPr wrap="square" lIns="108000" rIns="108000" rtlCol="0">
            <a:spAutoFit/>
          </a:bodyPr>
          <a:lstStyle/>
          <a:p>
            <a:r>
              <a:rPr lang="en-ID" altLang="ko-KR" sz="1400" b="1">
                <a:solidFill>
                  <a:schemeClr val="bg1"/>
                </a:solidFill>
                <a:cs typeface="Arial" pitchFamily="34" charset="0"/>
              </a:rPr>
              <a:t>Tujuan: </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48908" y="3797130"/>
            <a:ext cx="3061125" cy="1015663"/>
          </a:xfrm>
          <a:prstGeom prst="rect">
            <a:avLst/>
          </a:prstGeom>
        </p:spPr>
        <p:txBody>
          <a:bodyPr wrap="square">
            <a:spAutoFit/>
          </a:bodyPr>
          <a:lstStyle/>
          <a:p>
            <a:r>
              <a:rPr lang="en-US" altLang="ko-KR" sz="1200" dirty="0">
                <a:solidFill>
                  <a:schemeClr val="bg1"/>
                </a:solidFill>
              </a:rPr>
              <a:t>1.</a:t>
            </a:r>
            <a:r>
              <a:rPr lang="id-ID" altLang="ko-KR" sz="1200" dirty="0">
                <a:solidFill>
                  <a:schemeClr val="bg1"/>
                </a:solidFill>
              </a:rPr>
              <a:t> </a:t>
            </a:r>
            <a:r>
              <a:rPr lang="en-US" altLang="ko-KR" sz="1200" dirty="0" err="1">
                <a:solidFill>
                  <a:schemeClr val="bg1"/>
                </a:solidFill>
              </a:rPr>
              <a:t>Membuat</a:t>
            </a:r>
            <a:r>
              <a:rPr lang="en-US" altLang="ko-KR" sz="1200" dirty="0">
                <a:solidFill>
                  <a:schemeClr val="bg1"/>
                </a:solidFill>
              </a:rPr>
              <a:t> </a:t>
            </a:r>
            <a:r>
              <a:rPr lang="en-US" altLang="ko-KR" sz="1200" dirty="0" err="1">
                <a:solidFill>
                  <a:schemeClr val="bg1"/>
                </a:solidFill>
              </a:rPr>
              <a:t>aplikasi</a:t>
            </a:r>
            <a:r>
              <a:rPr lang="en-US" altLang="ko-KR" sz="1200" dirty="0">
                <a:solidFill>
                  <a:schemeClr val="bg1"/>
                </a:solidFill>
              </a:rPr>
              <a:t> Android </a:t>
            </a:r>
            <a:r>
              <a:rPr lang="en-US" altLang="ko-KR" sz="1200" dirty="0" err="1">
                <a:solidFill>
                  <a:schemeClr val="bg1"/>
                </a:solidFill>
              </a:rPr>
              <a:t>untuk</a:t>
            </a:r>
            <a:r>
              <a:rPr lang="en-US" altLang="ko-KR" sz="1200" dirty="0">
                <a:solidFill>
                  <a:schemeClr val="bg1"/>
                </a:solidFill>
              </a:rPr>
              <a:t> </a:t>
            </a:r>
            <a:r>
              <a:rPr lang="en-US" altLang="ko-KR" sz="1200" dirty="0" err="1">
                <a:solidFill>
                  <a:schemeClr val="bg1"/>
                </a:solidFill>
              </a:rPr>
              <a:t>pencatatan</a:t>
            </a:r>
            <a:r>
              <a:rPr lang="en-US" altLang="ko-KR" sz="1200" dirty="0">
                <a:solidFill>
                  <a:schemeClr val="bg1"/>
                </a:solidFill>
              </a:rPr>
              <a:t> </a:t>
            </a:r>
            <a:r>
              <a:rPr lang="en-US" altLang="ko-KR" sz="1200" dirty="0" err="1">
                <a:solidFill>
                  <a:schemeClr val="bg1"/>
                </a:solidFill>
              </a:rPr>
              <a:t>keuangan</a:t>
            </a:r>
            <a:r>
              <a:rPr lang="en-US" altLang="ko-KR" sz="1200" dirty="0">
                <a:solidFill>
                  <a:schemeClr val="bg1"/>
                </a:solidFill>
              </a:rPr>
              <a:t> </a:t>
            </a:r>
            <a:r>
              <a:rPr lang="en-US" altLang="ko-KR" sz="1200" dirty="0" err="1">
                <a:solidFill>
                  <a:schemeClr val="bg1"/>
                </a:solidFill>
              </a:rPr>
              <a:t>keluarga</a:t>
            </a:r>
            <a:r>
              <a:rPr lang="en-US" altLang="ko-KR" sz="1200" dirty="0">
                <a:solidFill>
                  <a:schemeClr val="bg1"/>
                </a:solidFill>
              </a:rPr>
              <a:t>.</a:t>
            </a:r>
          </a:p>
          <a:p>
            <a:r>
              <a:rPr lang="en-US" altLang="ko-KR" sz="1200" dirty="0">
                <a:solidFill>
                  <a:schemeClr val="bg1"/>
                </a:solidFill>
              </a:rPr>
              <a:t>2.</a:t>
            </a:r>
            <a:r>
              <a:rPr lang="id-ID" altLang="ko-KR" sz="1200" dirty="0">
                <a:solidFill>
                  <a:schemeClr val="bg1"/>
                </a:solidFill>
              </a:rPr>
              <a:t> </a:t>
            </a:r>
            <a:r>
              <a:rPr lang="en-US" altLang="ko-KR" sz="1200" dirty="0" err="1">
                <a:solidFill>
                  <a:schemeClr val="bg1"/>
                </a:solidFill>
              </a:rPr>
              <a:t>Mengimplementasikan</a:t>
            </a:r>
            <a:r>
              <a:rPr lang="en-US" altLang="ko-KR" sz="1200" dirty="0">
                <a:solidFill>
                  <a:schemeClr val="bg1"/>
                </a:solidFill>
              </a:rPr>
              <a:t> SQLite </a:t>
            </a:r>
            <a:r>
              <a:rPr lang="en-US" altLang="ko-KR" sz="1200" dirty="0" err="1">
                <a:solidFill>
                  <a:schemeClr val="bg1"/>
                </a:solidFill>
              </a:rPr>
              <a:t>dalam</a:t>
            </a:r>
            <a:r>
              <a:rPr lang="en-US" altLang="ko-KR" sz="1200" dirty="0">
                <a:solidFill>
                  <a:schemeClr val="bg1"/>
                </a:solidFill>
              </a:rPr>
              <a:t> </a:t>
            </a:r>
            <a:r>
              <a:rPr lang="en-US" altLang="ko-KR" sz="1200" dirty="0" err="1">
                <a:solidFill>
                  <a:schemeClr val="bg1"/>
                </a:solidFill>
              </a:rPr>
              <a:t>menyimpan</a:t>
            </a:r>
            <a:r>
              <a:rPr lang="en-US" altLang="ko-KR" sz="1200" dirty="0">
                <a:solidFill>
                  <a:schemeClr val="bg1"/>
                </a:solidFill>
              </a:rPr>
              <a:t> basis data </a:t>
            </a:r>
            <a:r>
              <a:rPr lang="en-US" altLang="ko-KR" sz="1200" dirty="0" err="1">
                <a:solidFill>
                  <a:schemeClr val="bg1"/>
                </a:solidFill>
              </a:rPr>
              <a:t>pencatatan</a:t>
            </a:r>
            <a:r>
              <a:rPr lang="en-US" altLang="ko-KR" sz="1200" dirty="0">
                <a:solidFill>
                  <a:schemeClr val="bg1"/>
                </a:solidFill>
              </a:rPr>
              <a:t> </a:t>
            </a:r>
            <a:r>
              <a:rPr lang="en-US" altLang="ko-KR" sz="1200" dirty="0" err="1">
                <a:solidFill>
                  <a:schemeClr val="bg1"/>
                </a:solidFill>
              </a:rPr>
              <a:t>keuangan</a:t>
            </a:r>
            <a:r>
              <a:rPr lang="en-US" altLang="ko-KR" sz="1200" dirty="0">
                <a:solidFill>
                  <a:schemeClr val="bg1"/>
                </a:solidFill>
              </a:rPr>
              <a:t> </a:t>
            </a:r>
            <a:r>
              <a:rPr lang="en-US" altLang="ko-KR" sz="1200" dirty="0" err="1">
                <a:solidFill>
                  <a:schemeClr val="bg1"/>
                </a:solidFill>
              </a:rPr>
              <a:t>secara</a:t>
            </a:r>
            <a:r>
              <a:rPr lang="en-US" altLang="ko-KR" sz="1200" dirty="0">
                <a:solidFill>
                  <a:schemeClr val="bg1"/>
                </a:solidFill>
              </a:rPr>
              <a:t> </a:t>
            </a:r>
            <a:r>
              <a:rPr lang="en-US" altLang="ko-KR" sz="1200" dirty="0" err="1">
                <a:solidFill>
                  <a:schemeClr val="bg1"/>
                </a:solidFill>
              </a:rPr>
              <a:t>lokal</a:t>
            </a:r>
            <a:r>
              <a:rPr lang="en-US" altLang="ko-KR" sz="1200" dirty="0">
                <a:solidFill>
                  <a:schemeClr val="bg1"/>
                </a:solidFill>
              </a:rPr>
              <a:t>.</a:t>
            </a:r>
          </a:p>
        </p:txBody>
      </p:sp>
      <p:pic>
        <p:nvPicPr>
          <p:cNvPr id="14" name="Picture Placeholder 13">
            <a:extLst>
              <a:ext uri="{FF2B5EF4-FFF2-40B4-BE49-F238E27FC236}">
                <a16:creationId xmlns:a16="http://schemas.microsoft.com/office/drawing/2014/main" id="{5EE2E2DA-78B0-4931-A2F6-727FE7E46EE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0234" r="10234"/>
          <a:stretch>
            <a:fillRect/>
          </a:stretch>
        </p:blipFill>
        <p:spPr/>
      </p:pic>
      <p:pic>
        <p:nvPicPr>
          <p:cNvPr id="17" name="Picture Placeholder 16">
            <a:extLst>
              <a:ext uri="{FF2B5EF4-FFF2-40B4-BE49-F238E27FC236}">
                <a16:creationId xmlns:a16="http://schemas.microsoft.com/office/drawing/2014/main" id="{6E7553FE-7AD7-4526-8B80-377295965E95}"/>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48168" r="21952"/>
          <a:stretch/>
        </p:blipFill>
        <p:spPr>
          <a:xfrm>
            <a:off x="7548561" y="3648856"/>
            <a:ext cx="2897717" cy="2731837"/>
          </a:xfrm>
        </p:spPr>
      </p:pic>
    </p:spTree>
    <p:extLst>
      <p:ext uri="{BB962C8B-B14F-4D97-AF65-F5344CB8AC3E}">
        <p14:creationId xmlns:p14="http://schemas.microsoft.com/office/powerpoint/2010/main" val="2290044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25CA36-AC81-4630-85AA-408D4EBF20F7}"/>
              </a:ext>
            </a:extLst>
          </p:cNvPr>
          <p:cNvSpPr/>
          <p:nvPr/>
        </p:nvSpPr>
        <p:spPr>
          <a:xfrm>
            <a:off x="1453561" y="3078178"/>
            <a:ext cx="1823792" cy="8736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E8544D-3EE5-49F1-9709-4D926129FBEE}"/>
              </a:ext>
            </a:extLst>
          </p:cNvPr>
          <p:cNvSpPr/>
          <p:nvPr/>
        </p:nvSpPr>
        <p:spPr>
          <a:xfrm>
            <a:off x="3658183" y="3078178"/>
            <a:ext cx="1823792" cy="8736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987B73-793A-4C1F-8654-6C77BDBCA7DA}"/>
              </a:ext>
            </a:extLst>
          </p:cNvPr>
          <p:cNvSpPr/>
          <p:nvPr/>
        </p:nvSpPr>
        <p:spPr>
          <a:xfrm>
            <a:off x="5862805" y="3078178"/>
            <a:ext cx="1823792" cy="8736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7D98BC0-E3E3-407E-BC4E-87C1292E5D94}"/>
              </a:ext>
            </a:extLst>
          </p:cNvPr>
          <p:cNvSpPr txBox="1"/>
          <p:nvPr/>
        </p:nvSpPr>
        <p:spPr>
          <a:xfrm>
            <a:off x="962527" y="5304856"/>
            <a:ext cx="6724070" cy="678134"/>
          </a:xfrm>
          <a:prstGeom prst="rect">
            <a:avLst/>
          </a:prstGeom>
          <a:noFill/>
        </p:spPr>
        <p:txBody>
          <a:bodyPr wrap="square" lIns="0" rtlCol="0" anchor="ctr">
            <a:spAutoFit/>
          </a:bodyPr>
          <a:lstStyle/>
          <a:p>
            <a:pPr marL="0" indent="0" algn="r">
              <a:lnSpc>
                <a:spcPct val="110000"/>
              </a:lnSpc>
              <a:buNone/>
            </a:pPr>
            <a:r>
              <a:rPr lang="id-ID" altLang="ko-KR" b="1" dirty="0">
                <a:solidFill>
                  <a:schemeClr val="accent4"/>
                </a:solidFill>
                <a:cs typeface="Arial" pitchFamily="34" charset="0"/>
              </a:rPr>
              <a:t>Adapun beberapa manfaat yang diharapkan pada penelitian ini adalah bagi Penulis, Pembaca, dan Pengguna.</a:t>
            </a:r>
            <a:endParaRPr lang="en-US" altLang="ko-KR" sz="1800" b="1" kern="1200" dirty="0">
              <a:solidFill>
                <a:schemeClr val="accent4"/>
              </a:solidFill>
              <a:latin typeface="+mn-lt"/>
              <a:ea typeface="+mn-ea"/>
              <a:cs typeface="Arial" pitchFamily="34" charset="0"/>
            </a:endParaRPr>
          </a:p>
        </p:txBody>
      </p:sp>
      <p:sp>
        <p:nvSpPr>
          <p:cNvPr id="14" name="TextBox 13">
            <a:extLst>
              <a:ext uri="{FF2B5EF4-FFF2-40B4-BE49-F238E27FC236}">
                <a16:creationId xmlns:a16="http://schemas.microsoft.com/office/drawing/2014/main" id="{CBDEC503-9168-40AD-8E7C-159907949EEB}"/>
              </a:ext>
            </a:extLst>
          </p:cNvPr>
          <p:cNvSpPr txBox="1"/>
          <p:nvPr/>
        </p:nvSpPr>
        <p:spPr>
          <a:xfrm>
            <a:off x="3658183" y="4535971"/>
            <a:ext cx="4028414" cy="553998"/>
          </a:xfrm>
          <a:prstGeom prst="rect">
            <a:avLst/>
          </a:prstGeom>
          <a:noFill/>
        </p:spPr>
        <p:txBody>
          <a:bodyPr wrap="square" lIns="48000" tIns="0" rIns="24000" bIns="0" rtlCol="0">
            <a:spAutoFit/>
          </a:bodyPr>
          <a:lstStyle/>
          <a:p>
            <a:pPr algn="r"/>
            <a:r>
              <a:rPr lang="id-ID" altLang="ko-KR" sz="3600" dirty="0">
                <a:solidFill>
                  <a:schemeClr val="accent3"/>
                </a:solidFill>
                <a:latin typeface="+mn-lt"/>
                <a:cs typeface="Arial" pitchFamily="34" charset="0"/>
              </a:rPr>
              <a:t>Manfaat</a:t>
            </a:r>
            <a:endParaRPr lang="ko-KR" altLang="en-US" sz="3600" dirty="0">
              <a:solidFill>
                <a:schemeClr val="accent3"/>
              </a:solidFill>
              <a:latin typeface="+mn-lt"/>
              <a:cs typeface="Arial" pitchFamily="34" charset="0"/>
            </a:endParaRPr>
          </a:p>
        </p:txBody>
      </p:sp>
      <p:sp>
        <p:nvSpPr>
          <p:cNvPr id="15" name="TextBox 14">
            <a:extLst>
              <a:ext uri="{FF2B5EF4-FFF2-40B4-BE49-F238E27FC236}">
                <a16:creationId xmlns:a16="http://schemas.microsoft.com/office/drawing/2014/main" id="{DF7969E9-178B-4E09-836E-3898639B8720}"/>
              </a:ext>
            </a:extLst>
          </p:cNvPr>
          <p:cNvSpPr txBox="1"/>
          <p:nvPr/>
        </p:nvSpPr>
        <p:spPr>
          <a:xfrm>
            <a:off x="1629698" y="3171997"/>
            <a:ext cx="1471518" cy="279757"/>
          </a:xfrm>
          <a:prstGeom prst="rect">
            <a:avLst/>
          </a:prstGeom>
          <a:noFill/>
        </p:spPr>
        <p:txBody>
          <a:bodyPr wrap="square" rtlCol="0">
            <a:spAutoFit/>
          </a:bodyPr>
          <a:lstStyle/>
          <a:p>
            <a:pPr algn="ctr">
              <a:lnSpc>
                <a:spcPct val="110000"/>
              </a:lnSpc>
            </a:pPr>
            <a:r>
              <a:rPr lang="id-ID" altLang="ko-KR" sz="1200" dirty="0">
                <a:solidFill>
                  <a:schemeClr val="bg1"/>
                </a:solidFill>
                <a:latin typeface="+mn-lt"/>
                <a:cs typeface="Arial" pitchFamily="34" charset="0"/>
              </a:rPr>
              <a:t>Penulis</a:t>
            </a:r>
            <a:endParaRPr lang="ko-KR" altLang="en-US" sz="1200" dirty="0">
              <a:solidFill>
                <a:schemeClr val="bg1"/>
              </a:solidFill>
              <a:latin typeface="+mn-lt"/>
              <a:cs typeface="Arial" pitchFamily="34" charset="0"/>
            </a:endParaRPr>
          </a:p>
        </p:txBody>
      </p:sp>
      <p:sp>
        <p:nvSpPr>
          <p:cNvPr id="16" name="TextBox 15">
            <a:extLst>
              <a:ext uri="{FF2B5EF4-FFF2-40B4-BE49-F238E27FC236}">
                <a16:creationId xmlns:a16="http://schemas.microsoft.com/office/drawing/2014/main" id="{C092C6F2-B3E6-4A5C-9C65-37208D382DCB}"/>
              </a:ext>
            </a:extLst>
          </p:cNvPr>
          <p:cNvSpPr txBox="1"/>
          <p:nvPr/>
        </p:nvSpPr>
        <p:spPr>
          <a:xfrm>
            <a:off x="3834320" y="3171997"/>
            <a:ext cx="1471518" cy="279757"/>
          </a:xfrm>
          <a:prstGeom prst="rect">
            <a:avLst/>
          </a:prstGeom>
          <a:noFill/>
        </p:spPr>
        <p:txBody>
          <a:bodyPr wrap="square" rtlCol="0">
            <a:spAutoFit/>
          </a:bodyPr>
          <a:lstStyle/>
          <a:p>
            <a:pPr algn="ctr">
              <a:lnSpc>
                <a:spcPct val="110000"/>
              </a:lnSpc>
            </a:pPr>
            <a:r>
              <a:rPr lang="id-ID" altLang="ko-KR" sz="1200" dirty="0">
                <a:solidFill>
                  <a:schemeClr val="bg1"/>
                </a:solidFill>
                <a:latin typeface="+mn-lt"/>
                <a:cs typeface="Arial" pitchFamily="34" charset="0"/>
              </a:rPr>
              <a:t>Pembaca</a:t>
            </a:r>
            <a:endParaRPr lang="ko-KR" altLang="en-US" sz="1200" dirty="0">
              <a:solidFill>
                <a:schemeClr val="bg1"/>
              </a:solidFill>
              <a:latin typeface="+mn-lt"/>
              <a:cs typeface="Arial" pitchFamily="34" charset="0"/>
            </a:endParaRPr>
          </a:p>
        </p:txBody>
      </p:sp>
      <p:sp>
        <p:nvSpPr>
          <p:cNvPr id="17" name="TextBox 16">
            <a:extLst>
              <a:ext uri="{FF2B5EF4-FFF2-40B4-BE49-F238E27FC236}">
                <a16:creationId xmlns:a16="http://schemas.microsoft.com/office/drawing/2014/main" id="{CB405E4B-0E19-4B81-A791-07DC56BB9A02}"/>
              </a:ext>
            </a:extLst>
          </p:cNvPr>
          <p:cNvSpPr txBox="1"/>
          <p:nvPr/>
        </p:nvSpPr>
        <p:spPr>
          <a:xfrm>
            <a:off x="6038942" y="3171997"/>
            <a:ext cx="1471518" cy="279757"/>
          </a:xfrm>
          <a:prstGeom prst="rect">
            <a:avLst/>
          </a:prstGeom>
          <a:noFill/>
        </p:spPr>
        <p:txBody>
          <a:bodyPr wrap="square" rtlCol="0">
            <a:spAutoFit/>
          </a:bodyPr>
          <a:lstStyle/>
          <a:p>
            <a:pPr algn="ctr">
              <a:lnSpc>
                <a:spcPct val="110000"/>
              </a:lnSpc>
            </a:pPr>
            <a:r>
              <a:rPr lang="id-ID" altLang="ko-KR" sz="1200" dirty="0">
                <a:solidFill>
                  <a:schemeClr val="bg1"/>
                </a:solidFill>
                <a:latin typeface="+mn-lt"/>
                <a:cs typeface="Arial" pitchFamily="34" charset="0"/>
              </a:rPr>
              <a:t>Pengguna</a:t>
            </a:r>
            <a:endParaRPr lang="ko-KR" altLang="en-US" sz="1200" dirty="0">
              <a:solidFill>
                <a:schemeClr val="bg1"/>
              </a:solidFill>
              <a:latin typeface="+mn-lt"/>
              <a:cs typeface="Arial" pitchFamily="34" charset="0"/>
            </a:endParaRPr>
          </a:p>
        </p:txBody>
      </p:sp>
      <p:pic>
        <p:nvPicPr>
          <p:cNvPr id="13" name="Picture Placeholder 12">
            <a:extLst>
              <a:ext uri="{FF2B5EF4-FFF2-40B4-BE49-F238E27FC236}">
                <a16:creationId xmlns:a16="http://schemas.microsoft.com/office/drawing/2014/main" id="{4E4A0FEF-97AD-4F38-A39D-6E451B2E2A3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6511" r="26511"/>
          <a:stretch>
            <a:fillRect/>
          </a:stretch>
        </p:blipFill>
        <p:spPr/>
      </p:pic>
      <p:pic>
        <p:nvPicPr>
          <p:cNvPr id="20" name="Picture Placeholder 19">
            <a:extLst>
              <a:ext uri="{FF2B5EF4-FFF2-40B4-BE49-F238E27FC236}">
                <a16:creationId xmlns:a16="http://schemas.microsoft.com/office/drawing/2014/main" id="{10D640E0-A748-4383-9454-4D65E2FBD98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6604" r="26604"/>
          <a:stretch>
            <a:fillRect/>
          </a:stretch>
        </p:blipFill>
        <p:spPr/>
      </p:pic>
      <p:pic>
        <p:nvPicPr>
          <p:cNvPr id="23" name="Picture Placeholder 22">
            <a:extLst>
              <a:ext uri="{FF2B5EF4-FFF2-40B4-BE49-F238E27FC236}">
                <a16:creationId xmlns:a16="http://schemas.microsoft.com/office/drawing/2014/main" id="{37AE37B3-3D3C-4EC2-8B34-8E1681B36BA7}"/>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762" r="68538" b="22163"/>
          <a:stretch/>
        </p:blipFill>
        <p:spPr>
          <a:xfrm>
            <a:off x="5862805" y="479835"/>
            <a:ext cx="1823793" cy="2598344"/>
          </a:xfrm>
        </p:spPr>
      </p:pic>
      <p:pic>
        <p:nvPicPr>
          <p:cNvPr id="10" name="Picture Placeholder 9">
            <a:extLst>
              <a:ext uri="{FF2B5EF4-FFF2-40B4-BE49-F238E27FC236}">
                <a16:creationId xmlns:a16="http://schemas.microsoft.com/office/drawing/2014/main" id="{93ADE3B2-E176-4D8C-827D-C91FDB7A69BC}"/>
              </a:ext>
            </a:extLst>
          </p:cNvPr>
          <p:cNvPicPr>
            <a:picLocks noGrp="1" noChangeAspect="1"/>
          </p:cNvPicPr>
          <p:nvPr>
            <p:ph type="pic" sz="quarter" idx="11"/>
          </p:nvPr>
        </p:nvPicPr>
        <p:blipFill rotWithShape="1">
          <a:blip r:embed="rId5">
            <a:extLst>
              <a:ext uri="{28A0092B-C50C-407E-A947-70E740481C1C}">
                <a14:useLocalDpi xmlns:a14="http://schemas.microsoft.com/office/drawing/2010/main" val="0"/>
              </a:ext>
            </a:extLst>
          </a:blip>
          <a:srcRect l="16398" r="22380"/>
          <a:stretch/>
        </p:blipFill>
        <p:spPr>
          <a:xfrm>
            <a:off x="8067429" y="479834"/>
            <a:ext cx="3611542" cy="5898334"/>
          </a:xfrm>
        </p:spPr>
      </p:pic>
    </p:spTree>
    <p:extLst>
      <p:ext uri="{BB962C8B-B14F-4D97-AF65-F5344CB8AC3E}">
        <p14:creationId xmlns:p14="http://schemas.microsoft.com/office/powerpoint/2010/main" val="224931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76E9109A-B834-433E-ABC7-6E13FF170D5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5065" r="18289"/>
          <a:stretch/>
        </p:blipFill>
        <p:spPr>
          <a:xfrm>
            <a:off x="0" y="0"/>
            <a:ext cx="5638800" cy="6858000"/>
          </a:xfrm>
        </p:spPr>
      </p:pic>
      <p:sp>
        <p:nvSpPr>
          <p:cNvPr id="6" name="Rectangle 5">
            <a:extLst>
              <a:ext uri="{FF2B5EF4-FFF2-40B4-BE49-F238E27FC236}">
                <a16:creationId xmlns:a16="http://schemas.microsoft.com/office/drawing/2014/main" id="{427CD7F8-8AEC-49BA-AEBA-3DE9417BA4B7}"/>
              </a:ext>
            </a:extLst>
          </p:cNvPr>
          <p:cNvSpPr/>
          <p:nvPr/>
        </p:nvSpPr>
        <p:spPr>
          <a:xfrm>
            <a:off x="2819401" y="933450"/>
            <a:ext cx="8810624" cy="4991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alf Frame 6">
            <a:extLst>
              <a:ext uri="{FF2B5EF4-FFF2-40B4-BE49-F238E27FC236}">
                <a16:creationId xmlns:a16="http://schemas.microsoft.com/office/drawing/2014/main" id="{07D9DFDB-8270-4B3C-80E9-94357EA22EDC}"/>
              </a:ext>
            </a:extLst>
          </p:cNvPr>
          <p:cNvSpPr/>
          <p:nvPr/>
        </p:nvSpPr>
        <p:spPr>
          <a:xfrm>
            <a:off x="3028950" y="1144838"/>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8" name="Half Frame 7">
            <a:extLst>
              <a:ext uri="{FF2B5EF4-FFF2-40B4-BE49-F238E27FC236}">
                <a16:creationId xmlns:a16="http://schemas.microsoft.com/office/drawing/2014/main" id="{8D52AE5B-C230-4F52-BFE1-E11E5DA113EE}"/>
              </a:ext>
            </a:extLst>
          </p:cNvPr>
          <p:cNvSpPr/>
          <p:nvPr/>
        </p:nvSpPr>
        <p:spPr>
          <a:xfrm rot="10800000">
            <a:off x="10767940" y="5098104"/>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9" name="TextBox 8">
            <a:extLst>
              <a:ext uri="{FF2B5EF4-FFF2-40B4-BE49-F238E27FC236}">
                <a16:creationId xmlns:a16="http://schemas.microsoft.com/office/drawing/2014/main" id="{D57E1841-BFE9-4CBC-8366-F2E6CE51E24E}"/>
              </a:ext>
            </a:extLst>
          </p:cNvPr>
          <p:cNvSpPr txBox="1"/>
          <p:nvPr/>
        </p:nvSpPr>
        <p:spPr>
          <a:xfrm>
            <a:off x="3550987" y="1262672"/>
            <a:ext cx="3433328" cy="1446550"/>
          </a:xfrm>
          <a:prstGeom prst="rect">
            <a:avLst/>
          </a:prstGeom>
          <a:noFill/>
        </p:spPr>
        <p:txBody>
          <a:bodyPr wrap="square" rtlCol="0" anchor="ctr">
            <a:spAutoFit/>
          </a:bodyPr>
          <a:lstStyle/>
          <a:p>
            <a:r>
              <a:rPr lang="id-ID" altLang="ko-KR" sz="4400" b="1" dirty="0">
                <a:solidFill>
                  <a:schemeClr val="bg1"/>
                </a:solidFill>
                <a:latin typeface="+mj-lt"/>
                <a:cs typeface="Arial" pitchFamily="34" charset="0"/>
              </a:rPr>
              <a:t>Batasan Masalah</a:t>
            </a:r>
          </a:p>
        </p:txBody>
      </p:sp>
      <p:sp>
        <p:nvSpPr>
          <p:cNvPr id="11" name="TextBox 10">
            <a:extLst>
              <a:ext uri="{FF2B5EF4-FFF2-40B4-BE49-F238E27FC236}">
                <a16:creationId xmlns:a16="http://schemas.microsoft.com/office/drawing/2014/main" id="{33D1D47E-30DA-452C-9271-7713B81B9AA4}"/>
              </a:ext>
            </a:extLst>
          </p:cNvPr>
          <p:cNvSpPr txBox="1"/>
          <p:nvPr/>
        </p:nvSpPr>
        <p:spPr>
          <a:xfrm>
            <a:off x="3948908" y="3489353"/>
            <a:ext cx="3035407" cy="523220"/>
          </a:xfrm>
          <a:prstGeom prst="rect">
            <a:avLst/>
          </a:prstGeom>
          <a:noFill/>
        </p:spPr>
        <p:txBody>
          <a:bodyPr wrap="square" lIns="108000" rIns="108000" rtlCol="0">
            <a:spAutoFit/>
          </a:bodyPr>
          <a:lstStyle/>
          <a:p>
            <a:r>
              <a:rPr lang="en-ID" altLang="ko-KR" sz="1400" b="1">
                <a:solidFill>
                  <a:schemeClr val="bg1"/>
                </a:solidFill>
                <a:cs typeface="Arial" pitchFamily="34" charset="0"/>
              </a:rPr>
              <a:t>Adapun batasan masalah dalam penelitian ini yaitu:</a:t>
            </a:r>
            <a:endParaRPr lang="ko-KR" altLang="en-US" sz="1400" b="1" dirty="0">
              <a:solidFill>
                <a:schemeClr val="bg1"/>
              </a:solidFill>
              <a:cs typeface="Arial" pitchFamily="34" charset="0"/>
            </a:endParaRPr>
          </a:p>
        </p:txBody>
      </p:sp>
      <p:sp>
        <p:nvSpPr>
          <p:cNvPr id="12" name="직사각형 1">
            <a:extLst>
              <a:ext uri="{FF2B5EF4-FFF2-40B4-BE49-F238E27FC236}">
                <a16:creationId xmlns:a16="http://schemas.microsoft.com/office/drawing/2014/main" id="{BE85D2A3-1698-4F72-94CD-9BA59F527303}"/>
              </a:ext>
            </a:extLst>
          </p:cNvPr>
          <p:cNvSpPr/>
          <p:nvPr/>
        </p:nvSpPr>
        <p:spPr>
          <a:xfrm>
            <a:off x="3923190" y="4072830"/>
            <a:ext cx="3061125" cy="646331"/>
          </a:xfrm>
          <a:prstGeom prst="rect">
            <a:avLst/>
          </a:prstGeom>
        </p:spPr>
        <p:txBody>
          <a:bodyPr wrap="square">
            <a:spAutoFit/>
          </a:bodyPr>
          <a:lstStyle/>
          <a:p>
            <a:r>
              <a:rPr lang="nn-NO" altLang="ko-KR" sz="1200" dirty="0">
                <a:solidFill>
                  <a:schemeClr val="bg1"/>
                </a:solidFill>
              </a:rPr>
              <a:t>1.</a:t>
            </a:r>
            <a:r>
              <a:rPr lang="id-ID" altLang="ko-KR" sz="1200" dirty="0">
                <a:solidFill>
                  <a:schemeClr val="bg1"/>
                </a:solidFill>
              </a:rPr>
              <a:t> </a:t>
            </a:r>
            <a:r>
              <a:rPr lang="nn-NO" altLang="ko-KR" sz="1200" dirty="0">
                <a:solidFill>
                  <a:schemeClr val="bg1"/>
                </a:solidFill>
              </a:rPr>
              <a:t>Perancangan Aplikasi Mobile</a:t>
            </a:r>
          </a:p>
          <a:p>
            <a:r>
              <a:rPr lang="nn-NO" altLang="ko-KR" sz="1200" dirty="0">
                <a:solidFill>
                  <a:schemeClr val="bg1"/>
                </a:solidFill>
              </a:rPr>
              <a:t>2.</a:t>
            </a:r>
            <a:r>
              <a:rPr lang="id-ID" altLang="ko-KR" sz="1200" dirty="0">
                <a:solidFill>
                  <a:schemeClr val="bg1"/>
                </a:solidFill>
              </a:rPr>
              <a:t> </a:t>
            </a:r>
            <a:r>
              <a:rPr lang="nn-NO" altLang="ko-KR" sz="1200" dirty="0">
                <a:solidFill>
                  <a:schemeClr val="bg1"/>
                </a:solidFill>
              </a:rPr>
              <a:t>Implementasi Basis Data Lokal menggunakan SQLite</a:t>
            </a:r>
          </a:p>
        </p:txBody>
      </p:sp>
      <p:pic>
        <p:nvPicPr>
          <p:cNvPr id="17" name="Picture Placeholder 16">
            <a:extLst>
              <a:ext uri="{FF2B5EF4-FFF2-40B4-BE49-F238E27FC236}">
                <a16:creationId xmlns:a16="http://schemas.microsoft.com/office/drawing/2014/main" id="{EDD4482F-D3C2-4233-8B36-A6DA8A30AB30}"/>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849" b="2849"/>
          <a:stretch>
            <a:fillRect/>
          </a:stretch>
        </p:blipFill>
        <p:spPr/>
      </p:pic>
      <p:pic>
        <p:nvPicPr>
          <p:cNvPr id="19" name="Picture Placeholder 18">
            <a:extLst>
              <a:ext uri="{FF2B5EF4-FFF2-40B4-BE49-F238E27FC236}">
                <a16:creationId xmlns:a16="http://schemas.microsoft.com/office/drawing/2014/main" id="{CE78B04A-4411-4A23-BC43-826A0AE61638}"/>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59038" r="244"/>
          <a:stretch/>
        </p:blipFill>
        <p:spPr>
          <a:xfrm>
            <a:off x="7548561" y="3648856"/>
            <a:ext cx="2897717" cy="2731837"/>
          </a:xfrm>
        </p:spPr>
      </p:pic>
    </p:spTree>
    <p:extLst>
      <p:ext uri="{BB962C8B-B14F-4D97-AF65-F5344CB8AC3E}">
        <p14:creationId xmlns:p14="http://schemas.microsoft.com/office/powerpoint/2010/main" val="2751762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5662469" y="2972840"/>
            <a:ext cx="7769446" cy="646331"/>
          </a:xfrm>
          <a:prstGeom prst="rect">
            <a:avLst/>
          </a:prstGeom>
          <a:noFill/>
        </p:spPr>
        <p:txBody>
          <a:bodyPr wrap="square" rtlCol="0" anchor="ctr">
            <a:spAutoFit/>
          </a:bodyPr>
          <a:lstStyle/>
          <a:p>
            <a:r>
              <a:rPr lang="id-ID" altLang="ko-KR" sz="3600" dirty="0">
                <a:solidFill>
                  <a:schemeClr val="bg1"/>
                </a:solidFill>
                <a:cs typeface="Arial" pitchFamily="34" charset="0"/>
              </a:rPr>
              <a:t>Bab 2 </a:t>
            </a:r>
            <a:r>
              <a:rPr lang="en-US" altLang="ko-KR" sz="3600" dirty="0" err="1">
                <a:solidFill>
                  <a:schemeClr val="bg1"/>
                </a:solidFill>
                <a:cs typeface="Arial" pitchFamily="34" charset="0"/>
              </a:rPr>
              <a:t>Landasan</a:t>
            </a:r>
            <a:r>
              <a:rPr lang="en-US" altLang="ko-KR" sz="3600" dirty="0">
                <a:solidFill>
                  <a:schemeClr val="bg1"/>
                </a:solidFill>
                <a:cs typeface="Arial" pitchFamily="34" charset="0"/>
              </a:rPr>
              <a:t> </a:t>
            </a:r>
            <a:r>
              <a:rPr lang="en-US" altLang="ko-KR" sz="3600" dirty="0" err="1">
                <a:solidFill>
                  <a:schemeClr val="bg1"/>
                </a:solidFill>
                <a:cs typeface="Arial" pitchFamily="34" charset="0"/>
              </a:rPr>
              <a:t>Kepustakaan</a:t>
            </a:r>
            <a:endParaRPr lang="en-US" altLang="ko-KR" sz="3600" dirty="0">
              <a:solidFill>
                <a:schemeClr val="bg1"/>
              </a:solidFill>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5662405" y="3697848"/>
            <a:ext cx="6383511" cy="379656"/>
          </a:xfrm>
          <a:prstGeom prst="rect">
            <a:avLst/>
          </a:prstGeom>
          <a:noFill/>
        </p:spPr>
        <p:txBody>
          <a:bodyPr wrap="square" rtlCol="0" anchor="ctr">
            <a:spAutoFit/>
          </a:bodyPr>
          <a:lstStyle/>
          <a:p>
            <a:r>
              <a:rPr lang="en-US" altLang="ko-KR" sz="1867" dirty="0" err="1">
                <a:solidFill>
                  <a:schemeClr val="bg1"/>
                </a:solidFill>
                <a:cs typeface="Arial" pitchFamily="34" charset="0"/>
              </a:rPr>
              <a:t>Teknologi</a:t>
            </a:r>
            <a:r>
              <a:rPr lang="en-US" altLang="ko-KR" sz="1867" dirty="0">
                <a:solidFill>
                  <a:schemeClr val="bg1"/>
                </a:solidFill>
                <a:cs typeface="Arial" pitchFamily="34" charset="0"/>
              </a:rPr>
              <a:t> Mobile, dan </a:t>
            </a:r>
            <a:r>
              <a:rPr lang="en-US" altLang="ko-KR" sz="1867" dirty="0" err="1">
                <a:solidFill>
                  <a:schemeClr val="bg1"/>
                </a:solidFill>
                <a:cs typeface="Arial" pitchFamily="34" charset="0"/>
              </a:rPr>
              <a:t>Atribut</a:t>
            </a:r>
            <a:r>
              <a:rPr lang="en-US" altLang="ko-KR" sz="1867" dirty="0">
                <a:solidFill>
                  <a:schemeClr val="bg1"/>
                </a:solidFill>
                <a:cs typeface="Arial" pitchFamily="34" charset="0"/>
              </a:rPr>
              <a:t> </a:t>
            </a:r>
            <a:r>
              <a:rPr lang="en-US" altLang="ko-KR" sz="1867" dirty="0" err="1">
                <a:solidFill>
                  <a:schemeClr val="bg1"/>
                </a:solidFill>
                <a:cs typeface="Arial" pitchFamily="34" charset="0"/>
              </a:rPr>
              <a:t>Komponen</a:t>
            </a:r>
            <a:r>
              <a:rPr lang="en-US" altLang="ko-KR" sz="1867" dirty="0">
                <a:solidFill>
                  <a:schemeClr val="bg1"/>
                </a:solidFill>
                <a:cs typeface="Arial" pitchFamily="34" charset="0"/>
              </a:rPr>
              <a:t> Mobile</a:t>
            </a:r>
          </a:p>
        </p:txBody>
      </p:sp>
      <p:grpSp>
        <p:nvGrpSpPr>
          <p:cNvPr id="9" name="Group 8">
            <a:extLst>
              <a:ext uri="{FF2B5EF4-FFF2-40B4-BE49-F238E27FC236}">
                <a16:creationId xmlns:a16="http://schemas.microsoft.com/office/drawing/2014/main" id="{03292629-1BF9-43E7-A647-9ADAA00A431A}"/>
              </a:ext>
            </a:extLst>
          </p:cNvPr>
          <p:cNvGrpSpPr/>
          <p:nvPr/>
        </p:nvGrpSpPr>
        <p:grpSpPr>
          <a:xfrm>
            <a:off x="3187878" y="2687888"/>
            <a:ext cx="1539374" cy="1482224"/>
            <a:chOff x="3507038" y="2754563"/>
            <a:chExt cx="1539374" cy="1482224"/>
          </a:xfrm>
        </p:grpSpPr>
        <p:grpSp>
          <p:nvGrpSpPr>
            <p:cNvPr id="7" name="Group 6">
              <a:extLst>
                <a:ext uri="{FF2B5EF4-FFF2-40B4-BE49-F238E27FC236}">
                  <a16:creationId xmlns:a16="http://schemas.microsoft.com/office/drawing/2014/main" id="{7A380AE6-32D9-47BE-920F-9E29276D3163}"/>
                </a:ext>
              </a:extLst>
            </p:cNvPr>
            <p:cNvGrpSpPr/>
            <p:nvPr/>
          </p:nvGrpSpPr>
          <p:grpSpPr>
            <a:xfrm>
              <a:off x="3507038" y="2754563"/>
              <a:ext cx="1539374" cy="1482224"/>
              <a:chOff x="3554663" y="2792663"/>
              <a:chExt cx="1539374" cy="1482224"/>
            </a:xfrm>
          </p:grpSpPr>
          <p:sp>
            <p:nvSpPr>
              <p:cNvPr id="2" name="Rectangle 1">
                <a:extLst>
                  <a:ext uri="{FF2B5EF4-FFF2-40B4-BE49-F238E27FC236}">
                    <a16:creationId xmlns:a16="http://schemas.microsoft.com/office/drawing/2014/main" id="{3E747A1D-AA00-41CD-BD45-9775D5E85F8B}"/>
                  </a:ext>
                </a:extLst>
              </p:cNvPr>
              <p:cNvSpPr/>
              <p:nvPr/>
            </p:nvSpPr>
            <p:spPr>
              <a:xfrm>
                <a:off x="3762375" y="2990850"/>
                <a:ext cx="1143000" cy="1085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Half Frame 2">
                <a:extLst>
                  <a:ext uri="{FF2B5EF4-FFF2-40B4-BE49-F238E27FC236}">
                    <a16:creationId xmlns:a16="http://schemas.microsoft.com/office/drawing/2014/main" id="{FFA0684A-8679-4C0F-AB80-DF2DD6A90EA2}"/>
                  </a:ext>
                </a:extLst>
              </p:cNvPr>
              <p:cNvSpPr/>
              <p:nvPr/>
            </p:nvSpPr>
            <p:spPr>
              <a:xfrm>
                <a:off x="3554663" y="2792663"/>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6" name="Half Frame 5">
                <a:extLst>
                  <a:ext uri="{FF2B5EF4-FFF2-40B4-BE49-F238E27FC236}">
                    <a16:creationId xmlns:a16="http://schemas.microsoft.com/office/drawing/2014/main" id="{D34A0230-EE78-4651-BF34-34C31F3EA041}"/>
                  </a:ext>
                </a:extLst>
              </p:cNvPr>
              <p:cNvSpPr/>
              <p:nvPr/>
            </p:nvSpPr>
            <p:spPr>
              <a:xfrm rot="10800000">
                <a:off x="4457700" y="3638550"/>
                <a:ext cx="636337" cy="63633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8" name="Rounded Rectangle 51">
              <a:extLst>
                <a:ext uri="{FF2B5EF4-FFF2-40B4-BE49-F238E27FC236}">
                  <a16:creationId xmlns:a16="http://schemas.microsoft.com/office/drawing/2014/main" id="{FAC36AFA-5D04-4049-B177-1D0B15F49F28}"/>
                </a:ext>
              </a:extLst>
            </p:cNvPr>
            <p:cNvSpPr/>
            <p:nvPr/>
          </p:nvSpPr>
          <p:spPr>
            <a:xfrm rot="16200000" flipH="1">
              <a:off x="3912677" y="3138178"/>
              <a:ext cx="747146" cy="703633"/>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spTree>
    <p:extLst>
      <p:ext uri="{BB962C8B-B14F-4D97-AF65-F5344CB8AC3E}">
        <p14:creationId xmlns:p14="http://schemas.microsoft.com/office/powerpoint/2010/main" val="4025753767"/>
      </p:ext>
    </p:extLst>
  </p:cSld>
  <p:clrMapOvr>
    <a:masterClrMapping/>
  </p:clrMapOvr>
</p:sld>
</file>

<file path=ppt/theme/theme1.xml><?xml version="1.0" encoding="utf-8"?>
<a:theme xmlns:a="http://schemas.openxmlformats.org/drawingml/2006/main" name="Cover and End Slide Master">
  <a:themeElements>
    <a:clrScheme name="abstract01">
      <a:dk1>
        <a:sysClr val="windowText" lastClr="000000"/>
      </a:dk1>
      <a:lt1>
        <a:sysClr val="window" lastClr="FFFFFF"/>
      </a:lt1>
      <a:dk2>
        <a:srgbClr val="44546A"/>
      </a:dk2>
      <a:lt2>
        <a:srgbClr val="E7E6E6"/>
      </a:lt2>
      <a:accent1>
        <a:srgbClr val="79D155"/>
      </a:accent1>
      <a:accent2>
        <a:srgbClr val="568AD3"/>
      </a:accent2>
      <a:accent3>
        <a:srgbClr val="FFFFFF"/>
      </a:accent3>
      <a:accent4>
        <a:srgbClr val="79D155"/>
      </a:accent4>
      <a:accent5>
        <a:srgbClr val="568AD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ABSTRACT">
      <a:dk1>
        <a:sysClr val="windowText" lastClr="000000"/>
      </a:dk1>
      <a:lt1>
        <a:sysClr val="window" lastClr="FFFFFF"/>
      </a:lt1>
      <a:dk2>
        <a:srgbClr val="44546A"/>
      </a:dk2>
      <a:lt2>
        <a:srgbClr val="E7E6E6"/>
      </a:lt2>
      <a:accent1>
        <a:srgbClr val="79D155"/>
      </a:accent1>
      <a:accent2>
        <a:srgbClr val="A5A5A5"/>
      </a:accent2>
      <a:accent3>
        <a:srgbClr val="595959"/>
      </a:accent3>
      <a:accent4>
        <a:srgbClr val="568AD3"/>
      </a:accent4>
      <a:accent5>
        <a:srgbClr val="A5A5A5"/>
      </a:accent5>
      <a:accent6>
        <a:srgbClr val="595959"/>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bstract01">
      <a:dk1>
        <a:sysClr val="windowText" lastClr="000000"/>
      </a:dk1>
      <a:lt1>
        <a:sysClr val="window" lastClr="FFFFFF"/>
      </a:lt1>
      <a:dk2>
        <a:srgbClr val="44546A"/>
      </a:dk2>
      <a:lt2>
        <a:srgbClr val="E7E6E6"/>
      </a:lt2>
      <a:accent1>
        <a:srgbClr val="79D155"/>
      </a:accent1>
      <a:accent2>
        <a:srgbClr val="568AD3"/>
      </a:accent2>
      <a:accent3>
        <a:srgbClr val="FFFFFF"/>
      </a:accent3>
      <a:accent4>
        <a:srgbClr val="79D155"/>
      </a:accent4>
      <a:accent5>
        <a:srgbClr val="568AD3"/>
      </a:accent5>
      <a:accent6>
        <a:srgbClr val="FFFFFF"/>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3964</TotalTime>
  <Words>1265</Words>
  <Application>Microsoft Office PowerPoint</Application>
  <PresentationFormat>Widescreen</PresentationFormat>
  <Paragraphs>106</Paragraphs>
  <Slides>27</Slides>
  <Notes>0</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27</vt:i4>
      </vt:variant>
    </vt:vector>
  </HeadingPairs>
  <TitlesOfParts>
    <vt:vector size="32"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Muhammad Ziyad Al Maududi</cp:lastModifiedBy>
  <cp:revision>103</cp:revision>
  <dcterms:created xsi:type="dcterms:W3CDTF">2018-04-24T17:14:44Z</dcterms:created>
  <dcterms:modified xsi:type="dcterms:W3CDTF">2021-11-12T16:07:41Z</dcterms:modified>
</cp:coreProperties>
</file>